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63" r:id="rId3"/>
    <p:sldId id="262" r:id="rId4"/>
    <p:sldId id="267" r:id="rId5"/>
    <p:sldId id="261" r:id="rId6"/>
    <p:sldId id="268" r:id="rId7"/>
    <p:sldId id="269" r:id="rId8"/>
    <p:sldId id="292" r:id="rId9"/>
    <p:sldId id="301" r:id="rId10"/>
    <p:sldId id="302" r:id="rId11"/>
    <p:sldId id="303" r:id="rId12"/>
    <p:sldId id="307" r:id="rId13"/>
    <p:sldId id="304" r:id="rId14"/>
    <p:sldId id="305" r:id="rId15"/>
    <p:sldId id="306" r:id="rId16"/>
    <p:sldId id="311" r:id="rId17"/>
    <p:sldId id="312" r:id="rId18"/>
    <p:sldId id="313" r:id="rId19"/>
    <p:sldId id="314" r:id="rId20"/>
    <p:sldId id="315" r:id="rId21"/>
    <p:sldId id="289" r:id="rId22"/>
    <p:sldId id="318" r:id="rId23"/>
    <p:sldId id="319" r:id="rId24"/>
    <p:sldId id="317" r:id="rId25"/>
    <p:sldId id="276" r:id="rId26"/>
  </p:sldIdLst>
  <p:sldSz cx="12192000" cy="6858000"/>
  <p:notesSz cx="6858000" cy="9144000"/>
  <p:custDataLst>
    <p:tags r:id="rId30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77" d="100"/>
          <a:sy n="77" d="100"/>
        </p:scale>
        <p:origin x="43" y="30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0" Type="http://schemas.openxmlformats.org/officeDocument/2006/relationships/tags" Target="tags/tag14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jpeg>
</file>

<file path=ppt/media/image3.jpeg>
</file>

<file path=ppt/media/image4.png>
</file>

<file path=ppt/media/image5.png>
</file>

<file path=ppt/media/image6.GIF>
</file>

<file path=ppt/media/image7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3.xml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4.xml"/><Relationship Id="rId1" Type="http://schemas.openxmlformats.org/officeDocument/2006/relationships/image" Target="../media/image1.jpeg"/></Relationships>
</file>

<file path=ppt/slides/_rels/slide12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5.xml"/><Relationship Id="rId1" Type="http://schemas.openxmlformats.org/officeDocument/2006/relationships/image" Target="../media/image1.jpeg"/></Relationships>
</file>

<file path=ppt/slides/_rels/slide1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6.xml"/><Relationship Id="rId1" Type="http://schemas.openxmlformats.org/officeDocument/2006/relationships/image" Target="../media/image1.jpeg"/></Relationships>
</file>

<file path=ppt/slides/_rels/slide14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7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8.xml"/><Relationship Id="rId1" Type="http://schemas.openxmlformats.org/officeDocument/2006/relationships/image" Target="../media/image1.jpeg"/></Relationships>
</file>

<file path=ppt/slides/_rels/slide16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9.xml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0.xml"/><Relationship Id="rId1" Type="http://schemas.openxmlformats.org/officeDocument/2006/relationships/image" Target="../media/image1.jpeg"/></Relationships>
</file>

<file path=ppt/slides/_rels/slide1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1.xml"/><Relationship Id="rId1" Type="http://schemas.openxmlformats.org/officeDocument/2006/relationships/image" Target="../media/image1.jpeg"/></Relationships>
</file>

<file path=ppt/slides/_rels/slide1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2.xml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2.jpe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6.GIF"/><Relationship Id="rId1" Type="http://schemas.openxmlformats.org/officeDocument/2006/relationships/image" Target="../media/image1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image" Target="../media/image7.GIF"/><Relationship Id="rId1" Type="http://schemas.openxmlformats.org/officeDocument/2006/relationships/image" Target="../media/image1.jpeg"/></Relationships>
</file>

<file path=ppt/slides/_rels/slide23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7.GIF"/><Relationship Id="rId3" Type="http://schemas.openxmlformats.org/officeDocument/2006/relationships/image" Target="../media/image4.png"/><Relationship Id="rId2" Type="http://schemas.openxmlformats.org/officeDocument/2006/relationships/tags" Target="../tags/tag13.xml"/><Relationship Id="rId1" Type="http://schemas.openxmlformats.org/officeDocument/2006/relationships/image" Target="../media/image1.jpe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7.xml"/><Relationship Id="rId1" Type="http://schemas.openxmlformats.org/officeDocument/2006/relationships/image" Target="../media/image1.jpeg"/></Relationships>
</file>

<file path=ppt/slides/_rels/slide8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1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5" Type="http://schemas.openxmlformats.org/officeDocument/2006/relationships/slideLayout" Target="../slideLayouts/slideLayout7.xml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tags" Target="../tags/tag2.xml"/><Relationship Id="rId1" Type="http://schemas.openxmlformats.org/officeDocument/2006/relationships/image" Target="../media/image1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59945" cy="6852285"/>
          </a:xfrm>
          <a:prstGeom prst="rect">
            <a:avLst/>
          </a:prstGeom>
        </p:spPr>
      </p:pic>
      <p:sp>
        <p:nvSpPr>
          <p:cNvPr id="3" name="矩形 2"/>
          <p:cNvSpPr/>
          <p:nvPr/>
        </p:nvSpPr>
        <p:spPr>
          <a:xfrm>
            <a:off x="31466" y="3810"/>
            <a:ext cx="12259945" cy="6858000"/>
          </a:xfrm>
          <a:prstGeom prst="rect">
            <a:avLst/>
          </a:prstGeom>
          <a:solidFill>
            <a:schemeClr val="tx1"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sz="6600" b="1" dirty="0">
              <a:solidFill>
                <a:schemeClr val="tx1"/>
              </a:solidFill>
              <a:sym typeface="+mn-ea"/>
            </a:endParaRPr>
          </a:p>
        </p:txBody>
      </p:sp>
      <p:grpSp>
        <p:nvGrpSpPr>
          <p:cNvPr id="13" name="组合 12"/>
          <p:cNvGrpSpPr/>
          <p:nvPr/>
        </p:nvGrpSpPr>
        <p:grpSpPr>
          <a:xfrm>
            <a:off x="719189" y="1054474"/>
            <a:ext cx="6288918" cy="2549352"/>
            <a:chOff x="5518" y="2743"/>
            <a:chExt cx="8776" cy="3989"/>
          </a:xfrm>
        </p:grpSpPr>
        <p:sp>
          <p:nvSpPr>
            <p:cNvPr id="4" name="文本框 3"/>
            <p:cNvSpPr txBox="1"/>
            <p:nvPr/>
          </p:nvSpPr>
          <p:spPr>
            <a:xfrm>
              <a:off x="5518" y="2761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gradFill>
                    <a:gsLst>
                      <a:gs pos="70000">
                        <a:srgbClr val="14100C"/>
                      </a:gs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</a:rPr>
                <a:t>期</a:t>
              </a:r>
              <a:endParaRPr lang="zh-CN" altLang="en-US" sz="8800" b="1" dirty="0">
                <a:gradFill>
                  <a:gsLst>
                    <a:gs pos="70000">
                      <a:srgbClr val="14100C"/>
                    </a:gs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</a:endParaRPr>
            </a:p>
          </p:txBody>
        </p:sp>
        <p:sp>
          <p:nvSpPr>
            <p:cNvPr id="5" name="文本框 4"/>
            <p:cNvSpPr txBox="1"/>
            <p:nvPr/>
          </p:nvSpPr>
          <p:spPr>
            <a:xfrm>
              <a:off x="7000" y="2743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/>
                <a:t>末</a:t>
              </a:r>
              <a:endParaRPr lang="zh-CN" altLang="en-US" sz="8800" b="1" dirty="0"/>
            </a:p>
          </p:txBody>
        </p:sp>
        <p:sp>
          <p:nvSpPr>
            <p:cNvPr id="6" name="文本框 5"/>
            <p:cNvSpPr txBox="1"/>
            <p:nvPr/>
          </p:nvSpPr>
          <p:spPr>
            <a:xfrm>
              <a:off x="7816" y="2761"/>
              <a:ext cx="1859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endParaRPr lang="en-US" altLang="zh-CN" sz="8800" b="1" dirty="0">
                <a:gradFill>
                  <a:gsLst>
                    <a:gs pos="70000">
                      <a:srgbClr val="14100C"/>
                    </a:gs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9382" y="2752"/>
              <a:ext cx="2363" cy="39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目</a:t>
              </a:r>
              <a:endParaRPr lang="en-US" altLang="zh-CN" sz="8800" b="1" dirty="0">
                <a:gradFill>
                  <a:gsLst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  <a:sym typeface="+mn-ea"/>
              </a:endParaRPr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8566" y="2752"/>
              <a:ext cx="1764" cy="20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项</a:t>
              </a:r>
              <a:r>
                <a:rPr lang="en-US" altLang="zh-CN" sz="8000" b="1" dirty="0">
                  <a:gradFill>
                    <a:gsLst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8A8886">
                          <a:alpha val="100000"/>
                        </a:srgbClr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 </a:t>
              </a:r>
              <a:endParaRPr lang="en-US" altLang="zh-CN" sz="2800" dirty="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0755" y="2752"/>
              <a:ext cx="2363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汇</a:t>
              </a:r>
              <a:r>
                <a:rPr lang="en-US" altLang="zh-CN" sz="8000" b="1" dirty="0">
                  <a:sym typeface="+mn-ea"/>
                </a:rPr>
                <a:t> </a:t>
              </a:r>
              <a:endParaRPr lang="en-US" altLang="zh-CN" sz="2800" dirty="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1931" y="2752"/>
              <a:ext cx="2363" cy="226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l"/>
              <a:r>
                <a:rPr lang="zh-CN" altLang="en-US" sz="2800" b="1" dirty="0">
                  <a:sym typeface="+mn-ea"/>
                </a:rPr>
                <a:t> </a:t>
              </a:r>
              <a:r>
                <a:rPr lang="zh-CN" altLang="en-US" sz="8800" b="1" dirty="0">
                  <a:gradFill>
                    <a:gsLst>
                      <a:gs pos="47000">
                        <a:srgbClr val="14100C"/>
                      </a:gs>
                      <a:gs pos="25000">
                        <a:srgbClr val="14100C"/>
                      </a:gs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14100C"/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0" scaled="0"/>
                    <a:tileRect/>
                  </a:gradFill>
                  <a:sym typeface="+mn-ea"/>
                </a:rPr>
                <a:t>报</a:t>
              </a:r>
              <a:endParaRPr lang="en-US" altLang="zh-CN" sz="8800" b="1" dirty="0">
                <a:gradFill>
                  <a:gsLst>
                    <a:gs pos="47000">
                      <a:srgbClr val="14100C"/>
                    </a:gs>
                    <a:gs pos="25000">
                      <a:srgbClr val="14100C"/>
                    </a:gs>
                    <a:gs pos="0">
                      <a:srgbClr val="14100C">
                        <a:lumMod val="86000"/>
                      </a:srgbClr>
                    </a:gs>
                    <a:gs pos="61000">
                      <a:srgbClr val="14100C"/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0" scaled="0"/>
                  <a:tileRect/>
                </a:gradFill>
                <a:sym typeface="+mn-ea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10756" y="5022"/>
              <a:ext cx="3337" cy="720"/>
            </a:xfrm>
            <a:prstGeom prst="rect">
              <a:avLst/>
            </a:prstGeom>
            <a:solidFill>
              <a:schemeClr val="tx1"/>
            </a:solidFill>
          </p:spPr>
          <p:txBody>
            <a:bodyPr wrap="square" rtlCol="0">
              <a:spAutoFit/>
            </a:bodyPr>
            <a:lstStyle/>
            <a:p>
              <a:pPr algn="ctr"/>
              <a:r>
                <a:rPr lang="zh-CN" sz="2400" b="1" dirty="0">
                  <a:solidFill>
                    <a:schemeClr val="bg1"/>
                  </a:solidFill>
                </a:rPr>
                <a:t>学生管理系统</a:t>
              </a:r>
              <a:endParaRPr lang="zh-CN" sz="2400" b="1" dirty="0">
                <a:solidFill>
                  <a:schemeClr val="bg1"/>
                </a:solidFill>
              </a:endParaRPr>
            </a:p>
          </p:txBody>
        </p:sp>
      </p:grp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登录界面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781494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3. </a:t>
            </a:r>
            <a:r>
              <a:rPr lang="zh-CN" altLang="en-US" sz="2000" b="1"/>
              <a:t>反馈状态账号或者密码错误，利用</a:t>
            </a:r>
            <a:r>
              <a:rPr lang="en-US" altLang="zh-CN" sz="2000" b="1"/>
              <a:t>Django</a:t>
            </a:r>
            <a:r>
              <a:rPr lang="zh-CN" altLang="en-US" sz="2000" b="1"/>
              <a:t>前端空值不会显示的特性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502410" y="2967355"/>
            <a:ext cx="8799830" cy="208407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&lt;span style="color: red ;font-size: 25px;"&gt;{{ error_msg }}&lt;/span&gt;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if status: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return render(request,"home.html")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return render(request,"login.html",{"error_msg":"账号或密码错误"})</a:t>
            </a:r>
            <a:endParaRPr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账号注册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804926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</a:t>
            </a:r>
            <a:r>
              <a:rPr lang="zh-CN" altLang="en-US" sz="2000" b="1"/>
              <a:t>生成账号的同时生成对应数据表，</a:t>
            </a:r>
            <a:r>
              <a:rPr lang="en-US" altLang="zh-CN" sz="2000" b="1"/>
              <a:t>format</a:t>
            </a:r>
            <a:r>
              <a:rPr lang="zh-CN" altLang="en-US" sz="2000" b="1"/>
              <a:t>用账号做表格后缀实现唯一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640205" y="2837180"/>
            <a:ext cx="8910955" cy="308038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create_sql1 = "create table {} (id int not NULL unique, 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"stuname varchar(30) not NULL,"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"stuphone varchar(12),"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"point float,"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"high float,"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"address varchar(30)" \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             ");".format("student_information"+ID)  # 默认表格元素，可添加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    self.cur.execute(create_sql1)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菜单界面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273431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</a:t>
            </a:r>
            <a:r>
              <a:rPr lang="zh-CN" altLang="en-US" sz="2000" b="1"/>
              <a:t>点击按钮的网页跳转</a:t>
            </a:r>
            <a:endParaRPr lang="en-US" altLang="zh-CN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640205" y="2837180"/>
            <a:ext cx="8910955" cy="4076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&lt;a href="http://127.0.0.1:8000/add/"&gt;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&lt;button type="submit"&gt;增加学生信息&lt;/button&gt;&lt;br&gt;&lt;br&gt;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&lt;/a&gt;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&lt;a href="http://127.0.0.1:8000/delete/"&gt;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&lt;button type="submit"&gt;删除学生信息&lt;/button&gt;&lt;br&gt;&lt;br&gt;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&lt;/a&gt;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&lt;a href="http://127.0.0.1:8000/update/"&gt;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&lt;button type="submit"&gt;修改学生信息&lt;/button&gt;&lt;br&gt;&lt;br&gt;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&lt;/a&gt;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&lt;a href="http://127.0.0.1:8000/sort/"&gt;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&lt;button type="submit"&gt;对学生成绩进行排序&lt;/button&gt;&lt;br&gt;&lt;br&gt;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&lt;/a&gt;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添加成员信息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39770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python</a:t>
            </a:r>
            <a:r>
              <a:rPr lang="zh-CN" altLang="en-US" sz="2000" b="1"/>
              <a:t>连接数据库，</a:t>
            </a:r>
            <a:r>
              <a:rPr lang="en-US" altLang="zh-CN" sz="2000" b="1"/>
              <a:t>PyMySQL</a:t>
            </a:r>
            <a:r>
              <a:rPr lang="zh-CN" altLang="en-US" sz="2000" b="1"/>
              <a:t>。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563370" y="2463800"/>
            <a:ext cx="9530715" cy="4404360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try :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self.conn = pymysql.connect(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host='localhost', # 连接本地mysql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user='root', #本地用户名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password='123123', # 你自己的密码(没可为空)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db='Student', # 你连入的数据库名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charset='utf</a:t>
            </a:r>
            <a:r>
              <a:rPr lang="en-US" altLang="zh-CN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-</a:t>
            </a:r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8', # 编码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 # autocommit=True,    # 如果插入数据，， 是否自动提交? 和conn.commit()功能一致。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# 2. 创建游标对象，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self.cur = self.conn.cursor()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except Exception as e: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print("连接失败:", e)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else: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print("连接成功成功;")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358394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  <a:sym typeface="+mn-ea"/>
              </a:rPr>
              <a:t>添加成员信息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295465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python</a:t>
            </a:r>
            <a:r>
              <a:rPr lang="zh-CN" altLang="en-US" sz="2000" b="1"/>
              <a:t>执行</a:t>
            </a:r>
            <a:r>
              <a:rPr lang="en-US" altLang="zh-CN" sz="2000" b="1"/>
              <a:t>MySQL</a:t>
            </a:r>
            <a:r>
              <a:rPr lang="zh-CN" altLang="en-US" sz="2000" b="1"/>
              <a:t>语句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6" name="矩形 5"/>
          <p:cNvSpPr/>
          <p:nvPr/>
        </p:nvSpPr>
        <p:spPr>
          <a:xfrm>
            <a:off x="1654175" y="2827655"/>
            <a:ext cx="8150860" cy="2284095"/>
          </a:xfrm>
          <a:prstGeom prst="rect">
            <a:avLst/>
          </a:prstGeom>
        </p:spPr>
        <p:style>
          <a:lnRef idx="1">
            <a:schemeClr val="accent1"/>
          </a:lnRef>
          <a:fillRef idx="2">
            <a:schemeClr val="accent1"/>
          </a:fillRef>
          <a:effectRef idx="1">
            <a:schemeClr val="accent1"/>
          </a:effectRef>
          <a:fontRef idx="minor">
            <a:schemeClr val="dk1"/>
          </a:fontRef>
        </p:style>
        <p:txBody>
          <a:bodyPr rtlCol="0" anchor="ctr"/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   insert_sql="INSERT into account VALUES( {0},'{1}');".format(account,password)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self.cur.execute(insert_sql)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  <a:p>
            <a:pPr algn="l"/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sym typeface="+mn-ea"/>
              </a:rPr>
              <a:t>            self.cur.connection.commit()  # 执行commit操作，插入语句才能生效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sym typeface="+mn-ea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76530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对学生信息安装可排序部分排序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452120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</a:t>
            </a:r>
            <a:r>
              <a:rPr lang="zh-CN" altLang="en-US" sz="2000" b="1"/>
              <a:t>对学生信息进行排序，采用快速排序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16405" y="2407285"/>
            <a:ext cx="4537075" cy="423862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r>
              <a:rPr lang="zh-CN" altLang="en-US" sz="1400"/>
              <a:t>class sort_stu:</a:t>
            </a:r>
            <a:endParaRPr lang="zh-CN" altLang="en-US" sz="1400"/>
          </a:p>
          <a:p>
            <a:r>
              <a:rPr lang="zh-CN" altLang="en-US" sz="1400"/>
              <a:t>    # 转为列表</a:t>
            </a:r>
            <a:endParaRPr lang="zh-CN" altLang="en-US" sz="1400"/>
          </a:p>
          <a:p>
            <a:r>
              <a:rPr lang="zh-CN" altLang="en-US" sz="1400"/>
              <a:t>    def __init__(self,Account,choose):</a:t>
            </a:r>
            <a:r>
              <a:rPr lang="en-US" altLang="zh-CN" sz="1400"/>
              <a:t>		</a:t>
            </a:r>
            <a:endParaRPr lang="zh-CN" altLang="en-US" sz="1400"/>
          </a:p>
          <a:p>
            <a:r>
              <a:rPr lang="zh-CN" altLang="en-US" sz="1400"/>
              <a:t>        #所有学生信息</a:t>
            </a:r>
            <a:endParaRPr lang="zh-CN" altLang="en-US" sz="1400"/>
          </a:p>
          <a:p>
            <a:r>
              <a:rPr lang="zh-CN" altLang="en-US" sz="1400"/>
              <a:t>        self.lis=list(Mysql_operate().All_data_stu(Account))</a:t>
            </a:r>
            <a:endParaRPr lang="zh-CN" altLang="en-US" sz="1400"/>
          </a:p>
          <a:p>
            <a:r>
              <a:rPr lang="zh-CN" altLang="en-US" sz="1400"/>
              <a:t>        self.choose=choose</a:t>
            </a:r>
            <a:endParaRPr lang="zh-CN" altLang="en-US" sz="1400"/>
          </a:p>
          <a:p>
            <a:r>
              <a:rPr lang="zh-CN" altLang="en-US" sz="1400"/>
              <a:t>        self.quick_sort(0,len(self.lis),self.choose)</a:t>
            </a:r>
            <a:endParaRPr lang="zh-CN" altLang="en-US" sz="1400"/>
          </a:p>
          <a:p>
            <a:r>
              <a:rPr lang="zh-CN" altLang="en-US" sz="1400"/>
              <a:t>    def quick_sort(self,low,high,num): #0-5</a:t>
            </a:r>
            <a:endParaRPr lang="zh-CN" altLang="en-US" sz="1400"/>
          </a:p>
          <a:p>
            <a:r>
              <a:rPr lang="zh-CN" altLang="en-US" sz="1400"/>
              <a:t>        '''</a:t>
            </a:r>
            <a:endParaRPr lang="zh-CN" altLang="en-US" sz="1400"/>
          </a:p>
          <a:p>
            <a:r>
              <a:rPr lang="zh-CN" altLang="en-US" sz="1400"/>
              <a:t>        :param num   对比的数据</a:t>
            </a:r>
            <a:endParaRPr lang="zh-CN" altLang="en-US" sz="1400"/>
          </a:p>
          <a:p>
            <a:r>
              <a:rPr lang="zh-CN" altLang="en-US" sz="1400"/>
              <a:t>        :param low: 开始参数索引</a:t>
            </a:r>
            <a:endParaRPr lang="zh-CN" altLang="en-US" sz="1400"/>
          </a:p>
          <a:p>
            <a:r>
              <a:rPr lang="zh-CN" altLang="en-US" sz="1400"/>
              <a:t>        :param high: 结束参数索引</a:t>
            </a:r>
            <a:endParaRPr lang="zh-CN" altLang="en-US" sz="1400"/>
          </a:p>
          <a:p>
            <a:r>
              <a:rPr lang="zh-CN" altLang="en-US" sz="1400"/>
              <a:t>        :return: True</a:t>
            </a:r>
            <a:endParaRPr lang="zh-CN" altLang="en-US" sz="1400"/>
          </a:p>
          <a:p>
            <a:r>
              <a:rPr lang="zh-CN" altLang="en-US" sz="1400"/>
              <a:t>        '''</a:t>
            </a:r>
            <a:endParaRPr lang="zh-CN" altLang="en-US" sz="1400"/>
          </a:p>
          <a:p>
            <a:r>
              <a:rPr lang="zh-CN" altLang="en-US" sz="1400"/>
              <a:t>        if low&lt;high:</a:t>
            </a:r>
            <a:endParaRPr lang="zh-CN" altLang="en-US" sz="1400"/>
          </a:p>
          <a:p>
            <a:r>
              <a:rPr lang="zh-CN" altLang="en-US" sz="1400"/>
              <a:t>            pi=self.partition(low,high,num) #1</a:t>
            </a:r>
            <a:endParaRPr lang="zh-CN" altLang="en-US" sz="1400"/>
          </a:p>
          <a:p>
            <a:r>
              <a:rPr lang="zh-CN" altLang="en-US" sz="1400"/>
              <a:t>            self.quick_sort(low,pi,num) #0-5</a:t>
            </a:r>
            <a:endParaRPr lang="zh-CN" altLang="en-US" sz="1400"/>
          </a:p>
          <a:p>
            <a:r>
              <a:rPr lang="zh-CN" altLang="en-US" sz="1400"/>
              <a:t>            self.quick_sort(pi+1,high,num)</a:t>
            </a:r>
            <a:endParaRPr lang="zh-CN" altLang="en-US" sz="1400"/>
          </a:p>
          <a:p>
            <a:r>
              <a:rPr lang="zh-CN" altLang="en-US" sz="1400"/>
              <a:t>        return True</a:t>
            </a:r>
            <a:endParaRPr lang="zh-CN" altLang="en-US" sz="1400"/>
          </a:p>
          <a:p>
            <a:r>
              <a:rPr lang="zh-CN" altLang="en-US" sz="830"/>
              <a:t>    </a:t>
            </a:r>
            <a:endParaRPr lang="zh-CN" altLang="en-US" sz="830"/>
          </a:p>
        </p:txBody>
      </p:sp>
      <p:sp>
        <p:nvSpPr>
          <p:cNvPr id="18" name="文本框 17"/>
          <p:cNvSpPr txBox="1"/>
          <p:nvPr/>
        </p:nvSpPr>
        <p:spPr>
          <a:xfrm>
            <a:off x="6252845" y="2407285"/>
            <a:ext cx="5237480" cy="423799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>
            <a:noAutofit/>
          </a:bodyPr>
          <a:p>
            <a:r>
              <a:rPr lang="zh-CN" altLang="en-US" sz="1600">
                <a:sym typeface="+mn-ea"/>
              </a:rPr>
              <a:t>    # 找到正确索引位置并进行排序  low 0 high 5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def partition(self,low, high,num):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'''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:param num   对比的数据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:param low: 开始参数索引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:param high: 结束参数索引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:return: 找到元素正确的索引并返回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'''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j=low+1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for i in range(low,high): # 1 len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    if self.lis[i][num]&lt;self.lis[low][num]: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        self.lis[i],self.lis[j]=self.lis[j],self.lis[i]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        j+=1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self.lis[low], self.lis[j-1]= self.lis[j-1], self.lis[low]</a:t>
            </a:r>
            <a:endParaRPr lang="zh-CN" altLang="en-US" sz="1600"/>
          </a:p>
          <a:p>
            <a:r>
              <a:rPr lang="zh-CN" altLang="en-US" sz="1600">
                <a:sym typeface="+mn-ea"/>
              </a:rPr>
              <a:t>        return j-1</a:t>
            </a:r>
            <a:endParaRPr lang="zh-CN" altLang="en-US" sz="1600">
              <a:sym typeface="+mn-e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765302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对学生信息安装可排序部分排序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247904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</a:t>
            </a:r>
            <a:r>
              <a:rPr lang="zh-CN" altLang="en-US" sz="2000" b="1"/>
              <a:t>前端循环打印表格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16405" y="2407285"/>
            <a:ext cx="6872605" cy="44513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r>
              <a:rPr lang="zh-CN" altLang="en-US" sz="1400"/>
              <a:t>&lt;table border="1" style="margin:0 20% 0 25%"&gt;</a:t>
            </a:r>
            <a:endParaRPr lang="zh-CN" altLang="en-US" sz="1400"/>
          </a:p>
          <a:p>
            <a:r>
              <a:rPr lang="zh-CN" altLang="en-US" sz="1400"/>
              <a:t>   &lt;tr&gt;</a:t>
            </a:r>
            <a:endParaRPr lang="zh-CN" altLang="en-US" sz="1400"/>
          </a:p>
          <a:p>
            <a:r>
              <a:rPr lang="zh-CN" altLang="en-US" sz="1400"/>
              <a:t>     &lt;th&gt;学号&lt;/th&gt;</a:t>
            </a:r>
            <a:endParaRPr lang="zh-CN" altLang="en-US" sz="1400"/>
          </a:p>
          <a:p>
            <a:r>
              <a:rPr lang="zh-CN" altLang="en-US" sz="1400"/>
              <a:t>     &lt;th&gt;姓名&lt;/th&gt;</a:t>
            </a:r>
            <a:endParaRPr lang="zh-CN" altLang="en-US" sz="1400"/>
          </a:p>
          <a:p>
            <a:r>
              <a:rPr lang="zh-CN" altLang="en-US" sz="1400"/>
              <a:t>     &lt;th&gt;电话&lt;/th&gt;</a:t>
            </a:r>
            <a:endParaRPr lang="zh-CN" altLang="en-US" sz="1400"/>
          </a:p>
          <a:p>
            <a:r>
              <a:rPr lang="zh-CN" altLang="en-US" sz="1400"/>
              <a:t>     &lt;th&gt;平均绩点&lt;/th&gt;</a:t>
            </a:r>
            <a:endParaRPr lang="zh-CN" altLang="en-US" sz="1400"/>
          </a:p>
          <a:p>
            <a:r>
              <a:rPr lang="zh-CN" altLang="en-US" sz="1400"/>
              <a:t>     &lt;th&gt;身高&lt;/th&gt;</a:t>
            </a:r>
            <a:endParaRPr lang="zh-CN" altLang="en-US" sz="1400"/>
          </a:p>
          <a:p>
            <a:r>
              <a:rPr lang="zh-CN" altLang="en-US" sz="1400"/>
              <a:t>     &lt;th&gt;家庭住址&lt;/th&gt;</a:t>
            </a:r>
            <a:endParaRPr lang="zh-CN" altLang="en-US" sz="1400"/>
          </a:p>
          <a:p>
            <a:r>
              <a:rPr lang="zh-CN" altLang="en-US" sz="1400"/>
              <a:t>   &lt;/tr&gt;</a:t>
            </a:r>
            <a:endParaRPr lang="zh-CN" altLang="en-US" sz="1400"/>
          </a:p>
          <a:p>
            <a:r>
              <a:rPr lang="zh-CN" altLang="en-US" sz="1400"/>
              <a:t>{% for item in list %}</a:t>
            </a:r>
            <a:endParaRPr lang="zh-CN" altLang="en-US" sz="1400"/>
          </a:p>
          <a:p>
            <a:r>
              <a:rPr lang="zh-CN" altLang="en-US" sz="1400"/>
              <a:t>   &lt;tr&gt;</a:t>
            </a:r>
            <a:endParaRPr lang="zh-CN" altLang="en-US" sz="1400"/>
          </a:p>
          <a:p>
            <a:r>
              <a:rPr lang="zh-CN" altLang="en-US" sz="1400"/>
              <a:t>     &lt;td&gt;{{ item.0 }}&lt;/td&gt;</a:t>
            </a:r>
            <a:endParaRPr lang="zh-CN" altLang="en-US" sz="1400"/>
          </a:p>
          <a:p>
            <a:r>
              <a:rPr lang="zh-CN" altLang="en-US" sz="1400"/>
              <a:t>     &lt;td&gt;{{ item.1 }}&lt;/td&gt;</a:t>
            </a:r>
            <a:endParaRPr lang="zh-CN" altLang="en-US" sz="1400"/>
          </a:p>
          <a:p>
            <a:r>
              <a:rPr lang="zh-CN" altLang="en-US" sz="1400"/>
              <a:t>     &lt;td&gt;{{ item.2 }}&lt;/td&gt;</a:t>
            </a:r>
            <a:endParaRPr lang="zh-CN" altLang="en-US" sz="1400"/>
          </a:p>
          <a:p>
            <a:r>
              <a:rPr lang="zh-CN" altLang="en-US" sz="1400"/>
              <a:t>     &lt;td&gt;{{ item.3 }}&lt;/td&gt;</a:t>
            </a:r>
            <a:endParaRPr lang="zh-CN" altLang="en-US" sz="1400"/>
          </a:p>
          <a:p>
            <a:r>
              <a:rPr lang="zh-CN" altLang="en-US" sz="1400"/>
              <a:t>     &lt;td&gt;{{ item.4 }}&lt;/td&gt;</a:t>
            </a:r>
            <a:endParaRPr lang="zh-CN" altLang="en-US" sz="1400"/>
          </a:p>
          <a:p>
            <a:r>
              <a:rPr lang="zh-CN" altLang="en-US" sz="1400"/>
              <a:t>     &lt;td&gt;{{ item.5 }}&lt;/td&gt;</a:t>
            </a:r>
            <a:endParaRPr lang="zh-CN" altLang="en-US" sz="1400"/>
          </a:p>
          <a:p>
            <a:r>
              <a:rPr lang="zh-CN" altLang="en-US" sz="1400"/>
              <a:t>   &lt;/tr&gt;</a:t>
            </a:r>
            <a:endParaRPr lang="zh-CN" altLang="en-US" sz="1400"/>
          </a:p>
          <a:p>
            <a:r>
              <a:rPr lang="zh-CN" altLang="en-US" sz="1400"/>
              <a:t>{% endfor %}</a:t>
            </a:r>
            <a:endParaRPr lang="zh-CN" altLang="en-US" sz="1400"/>
          </a:p>
          <a:p>
            <a:r>
              <a:rPr lang="zh-CN" altLang="en-US" sz="1400"/>
              <a:t>&lt;/table&gt;</a:t>
            </a:r>
            <a:endParaRPr lang="zh-CN" altLang="en-US" sz="1400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460121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对学生信息的查询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318833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1. id</a:t>
            </a:r>
            <a:r>
              <a:rPr lang="zh-CN" altLang="en-US" sz="2000" b="1"/>
              <a:t>准确查询，采用二分法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16405" y="2407285"/>
            <a:ext cx="6872605" cy="44513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r>
              <a:rPr lang="zh-CN" altLang="en-US" sz="1400"/>
              <a:t>class search: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def __init__(self,Data,Id):</a:t>
            </a:r>
            <a:endParaRPr lang="zh-CN" altLang="en-US" sz="1400"/>
          </a:p>
          <a:p>
            <a:r>
              <a:rPr lang="zh-CN" altLang="en-US" sz="1400"/>
              <a:t>        self.Data=Data</a:t>
            </a:r>
            <a:endParaRPr lang="zh-CN" altLang="en-US" sz="1400"/>
          </a:p>
          <a:p>
            <a:r>
              <a:rPr lang="zh-CN" altLang="en-US" sz="1400"/>
              <a:t>        self.Id=Id</a:t>
            </a:r>
            <a:endParaRPr lang="zh-CN" altLang="en-US" sz="1400"/>
          </a:p>
          <a:p>
            <a:r>
              <a:rPr lang="zh-CN" altLang="en-US" sz="1400"/>
              <a:t>        self.data=self.id_search(0,len(self.Data))</a:t>
            </a:r>
            <a:endParaRPr lang="zh-CN" altLang="en-US" sz="1400"/>
          </a:p>
          <a:p>
            <a:r>
              <a:rPr lang="zh-CN" altLang="en-US" sz="1400"/>
              <a:t>    def id_search(self,row,high):</a:t>
            </a:r>
            <a:endParaRPr lang="zh-CN" altLang="en-US" sz="1400"/>
          </a:p>
          <a:p>
            <a:r>
              <a:rPr lang="zh-CN" altLang="en-US" sz="1400"/>
              <a:t>        if row&lt;high: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        n=row+(high-row)//2</a:t>
            </a:r>
            <a:endParaRPr lang="zh-CN" altLang="en-US" sz="1400"/>
          </a:p>
          <a:p>
            <a:r>
              <a:rPr lang="zh-CN" altLang="en-US" sz="1400"/>
              <a:t>            if self.Id&lt;self.Data[n][0]:</a:t>
            </a:r>
            <a:endParaRPr lang="zh-CN" altLang="en-US" sz="1400"/>
          </a:p>
          <a:p>
            <a:r>
              <a:rPr lang="zh-CN" altLang="en-US" sz="1400"/>
              <a:t>                high=n</a:t>
            </a:r>
            <a:endParaRPr lang="zh-CN" altLang="en-US" sz="1400"/>
          </a:p>
          <a:p>
            <a:r>
              <a:rPr lang="zh-CN" altLang="en-US" sz="1400"/>
              <a:t>                return  self.id_search(row,high-1)</a:t>
            </a:r>
            <a:endParaRPr lang="zh-CN" altLang="en-US" sz="1400"/>
          </a:p>
          <a:p>
            <a:r>
              <a:rPr lang="zh-CN" altLang="en-US" sz="1400"/>
              <a:t>            elif self.Id&gt;self.Data[n][0]:</a:t>
            </a:r>
            <a:endParaRPr lang="zh-CN" altLang="en-US" sz="1400"/>
          </a:p>
          <a:p>
            <a:r>
              <a:rPr lang="zh-CN" altLang="en-US" sz="1400"/>
              <a:t>                row=n</a:t>
            </a:r>
            <a:endParaRPr lang="zh-CN" altLang="en-US" sz="1400"/>
          </a:p>
          <a:p>
            <a:r>
              <a:rPr lang="zh-CN" altLang="en-US" sz="1400"/>
              <a:t>                #6-12</a:t>
            </a:r>
            <a:endParaRPr lang="zh-CN" altLang="en-US" sz="1400"/>
          </a:p>
          <a:p>
            <a:r>
              <a:rPr lang="zh-CN" altLang="en-US" sz="1400"/>
              <a:t>                return self.id_search(row+1, high)</a:t>
            </a:r>
            <a:endParaRPr lang="zh-CN" altLang="en-US" sz="1400"/>
          </a:p>
          <a:p>
            <a:r>
              <a:rPr lang="zh-CN" altLang="en-US" sz="1400"/>
              <a:t>            else:</a:t>
            </a:r>
            <a:endParaRPr lang="zh-CN" altLang="en-US" sz="1400"/>
          </a:p>
          <a:p>
            <a:r>
              <a:rPr lang="zh-CN" altLang="en-US" sz="1400"/>
              <a:t>                return self.Data[n]</a:t>
            </a:r>
            <a:endParaRPr lang="zh-CN" altLang="en-US" sz="1400"/>
          </a:p>
          <a:p>
            <a:r>
              <a:rPr lang="zh-CN" altLang="en-US" sz="1400"/>
              <a:t>        return False</a:t>
            </a:r>
            <a:endParaRPr lang="zh-CN" altLang="en-US" sz="14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460121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对学生信息的查询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911606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</a:t>
            </a:r>
            <a:r>
              <a:rPr lang="zh-CN" altLang="en-US" sz="2000" b="1"/>
              <a:t>对数据进行模糊查询，采用二叉搜索树，以数据的长度为精确度进行查询打印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716405" y="2407285"/>
            <a:ext cx="3908425" cy="44513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pPr lvl="1"/>
            <a:r>
              <a:rPr lang="zh-CN" altLang="en-US" sz="1400"/>
              <a:t>    def __init__(self,node_list,keyword,choose):</a:t>
            </a:r>
            <a:endParaRPr lang="zh-CN" altLang="en-US" sz="1400"/>
          </a:p>
          <a:p>
            <a:pPr lvl="1"/>
            <a:r>
              <a:rPr lang="zh-CN" altLang="en-US" sz="1400"/>
              <a:t>        """</a:t>
            </a:r>
            <a:endParaRPr lang="zh-CN" altLang="en-US" sz="1400"/>
          </a:p>
          <a:p>
            <a:pPr lvl="1"/>
            <a:endParaRPr lang="zh-CN" altLang="en-US" sz="1400"/>
          </a:p>
          <a:p>
            <a:pPr lvl="1"/>
            <a:r>
              <a:rPr lang="zh-CN" altLang="en-US" sz="1400"/>
              <a:t>        :param node_list:数据 list</a:t>
            </a:r>
            <a:endParaRPr lang="zh-CN" altLang="en-US" sz="1400"/>
          </a:p>
          <a:p>
            <a:pPr lvl="1"/>
            <a:r>
              <a:rPr lang="zh-CN" altLang="en-US" sz="1400"/>
              <a:t>        :param keyword: str 查询的关键字</a:t>
            </a:r>
            <a:endParaRPr lang="zh-CN" altLang="en-US" sz="1400"/>
          </a:p>
          <a:p>
            <a:pPr lvl="1"/>
            <a:r>
              <a:rPr lang="zh-CN" altLang="en-US" sz="1400"/>
              <a:t>        """</a:t>
            </a:r>
            <a:endParaRPr lang="zh-CN" altLang="en-US" sz="1400"/>
          </a:p>
          <a:p>
            <a:pPr lvl="1"/>
            <a:r>
              <a:rPr lang="zh-CN" altLang="en-US" sz="1400"/>
              <a:t>        # 根节点</a:t>
            </a:r>
            <a:endParaRPr lang="zh-CN" altLang="en-US" sz="1400"/>
          </a:p>
          <a:p>
            <a:pPr lvl="1"/>
            <a:r>
              <a:rPr lang="zh-CN" altLang="en-US" sz="1400"/>
              <a:t>        self.keyword=keyword</a:t>
            </a:r>
            <a:endParaRPr lang="zh-CN" altLang="en-US" sz="1400"/>
          </a:p>
          <a:p>
            <a:pPr lvl="1"/>
            <a:r>
              <a:rPr lang="zh-CN" altLang="en-US" sz="1400"/>
              <a:t>        self.choose=choose</a:t>
            </a:r>
            <a:endParaRPr lang="zh-CN" altLang="en-US" sz="1400"/>
          </a:p>
          <a:p>
            <a:pPr lvl="1"/>
            <a:r>
              <a:rPr lang="zh-CN" altLang="en-US" sz="1400"/>
              <a:t>        self.root = Node(node_list[0])</a:t>
            </a:r>
            <a:endParaRPr lang="zh-CN" altLang="en-US" sz="1400"/>
          </a:p>
          <a:p>
            <a:pPr lvl="1"/>
            <a:r>
              <a:rPr lang="zh-CN" altLang="en-US" sz="1400"/>
              <a:t>        # 保留根节点</a:t>
            </a:r>
            <a:endParaRPr lang="zh-CN" altLang="en-US" sz="1400"/>
          </a:p>
          <a:p>
            <a:pPr lvl="1"/>
            <a:r>
              <a:rPr lang="zh-CN" altLang="en-US" sz="1400"/>
              <a:t>        self.root1=self.root</a:t>
            </a:r>
            <a:endParaRPr lang="zh-CN" altLang="en-US" sz="1400"/>
          </a:p>
          <a:p>
            <a:pPr lvl="1"/>
            <a:r>
              <a:rPr lang="zh-CN" altLang="en-US" sz="1400"/>
              <a:t>        for data in node_list[1:]:</a:t>
            </a:r>
            <a:endParaRPr lang="zh-CN" altLang="en-US" sz="1400"/>
          </a:p>
          <a:p>
            <a:pPr lvl="1"/>
            <a:r>
              <a:rPr lang="zh-CN" altLang="en-US" sz="1400"/>
              <a:t>            self.insert(data)</a:t>
            </a:r>
            <a:endParaRPr lang="zh-CN" altLang="en-US" sz="1400"/>
          </a:p>
          <a:p>
            <a:pPr lvl="1"/>
            <a:r>
              <a:rPr lang="zh-CN" altLang="en-US" sz="1400"/>
              <a:t>        self.result=[]</a:t>
            </a:r>
            <a:endParaRPr lang="zh-CN" altLang="en-US" sz="1400"/>
          </a:p>
          <a:p>
            <a:pPr lvl="1"/>
            <a:r>
              <a:rPr lang="zh-CN" altLang="en-US" sz="1400"/>
              <a:t>        self.intermediateTraversal(self.root1)</a:t>
            </a:r>
            <a:endParaRPr lang="zh-CN" altLang="en-US" sz="1400"/>
          </a:p>
          <a:p>
            <a:pPr lvl="1"/>
            <a:r>
              <a:rPr lang="zh-CN" altLang="en-US" sz="1400">
                <a:sym typeface="+mn-ea"/>
              </a:rPr>
              <a:t>    def insert(self,data):</a:t>
            </a:r>
            <a:endParaRPr lang="zh-CN" altLang="en-US" sz="1400"/>
          </a:p>
          <a:p>
            <a:pPr lvl="1"/>
            <a:r>
              <a:rPr lang="zh-CN" altLang="en-US" sz="1400">
                <a:sym typeface="+mn-ea"/>
              </a:rPr>
              <a:t>        while True:</a:t>
            </a:r>
            <a:endParaRPr lang="zh-CN" altLang="en-US" sz="1400"/>
          </a:p>
          <a:p>
            <a:pPr lvl="1"/>
            <a:r>
              <a:rPr lang="zh-CN" altLang="en-US" sz="1400">
                <a:sym typeface="+mn-ea"/>
              </a:rPr>
              <a:t>            # 比根节点小，在左边</a:t>
            </a:r>
            <a:endParaRPr lang="zh-CN" altLang="en-US" sz="1400"/>
          </a:p>
          <a:p>
            <a:pPr lvl="1"/>
            <a:endParaRPr lang="zh-CN" altLang="en-US" sz="1400"/>
          </a:p>
        </p:txBody>
      </p:sp>
      <p:sp>
        <p:nvSpPr>
          <p:cNvPr id="3" name="文本框 2"/>
          <p:cNvSpPr txBox="1"/>
          <p:nvPr/>
        </p:nvSpPr>
        <p:spPr>
          <a:xfrm>
            <a:off x="5299075" y="2406650"/>
            <a:ext cx="6081395" cy="4451350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r>
              <a:rPr lang="zh-CN" altLang="en-US" sz="1400"/>
              <a:t>            if len(str(data[self.choose]))&lt;=len(str(self.root.data[self.choose])):</a:t>
            </a:r>
            <a:endParaRPr lang="zh-CN" altLang="en-US" sz="1400"/>
          </a:p>
          <a:p>
            <a:r>
              <a:rPr lang="zh-CN" altLang="en-US" sz="1400"/>
              <a:t>                # 左节点存在</a:t>
            </a:r>
            <a:endParaRPr lang="zh-CN" altLang="en-US" sz="1400"/>
          </a:p>
          <a:p>
            <a:r>
              <a:rPr lang="zh-CN" altLang="en-US" sz="1400"/>
              <a:t>                if self.root.lchild:</a:t>
            </a:r>
            <a:endParaRPr lang="zh-CN" altLang="en-US" sz="1400"/>
          </a:p>
          <a:p>
            <a:r>
              <a:rPr lang="zh-CN" altLang="en-US" sz="1400"/>
              <a:t>                    self.root=self.root.lchild</a:t>
            </a:r>
            <a:endParaRPr lang="zh-CN" altLang="en-US" sz="1400"/>
          </a:p>
          <a:p>
            <a:r>
              <a:rPr lang="zh-CN" altLang="en-US" sz="1400"/>
              <a:t>                else:</a:t>
            </a:r>
            <a:endParaRPr lang="zh-CN" altLang="en-US" sz="1400"/>
          </a:p>
          <a:p>
            <a:r>
              <a:rPr lang="zh-CN" altLang="en-US" sz="1400"/>
              <a:t>                    self.root.lchild=Node(data)</a:t>
            </a:r>
            <a:endParaRPr lang="zh-CN" altLang="en-US" sz="1400"/>
          </a:p>
          <a:p>
            <a:r>
              <a:rPr lang="zh-CN" altLang="en-US" sz="1400"/>
              <a:t>                    #回归到顶点</a:t>
            </a:r>
            <a:endParaRPr lang="zh-CN" altLang="en-US" sz="1400"/>
          </a:p>
          <a:p>
            <a:r>
              <a:rPr lang="zh-CN" altLang="en-US" sz="1400"/>
              <a:t>                    self.root=self.root1</a:t>
            </a:r>
            <a:endParaRPr lang="zh-CN" altLang="en-US" sz="1400"/>
          </a:p>
          <a:p>
            <a:r>
              <a:rPr lang="zh-CN" altLang="en-US" sz="1400"/>
              <a:t>                    # print("l",self.root.lchild.data)</a:t>
            </a:r>
            <a:endParaRPr lang="zh-CN" altLang="en-US" sz="1400"/>
          </a:p>
          <a:p>
            <a:r>
              <a:rPr lang="zh-CN" altLang="en-US" sz="1400"/>
              <a:t>                    break</a:t>
            </a:r>
            <a:endParaRPr lang="zh-CN" altLang="en-US" sz="1400"/>
          </a:p>
          <a:p>
            <a:r>
              <a:rPr lang="zh-CN" altLang="en-US" sz="1400"/>
              <a:t>            else:</a:t>
            </a:r>
            <a:endParaRPr lang="zh-CN" altLang="en-US" sz="1400"/>
          </a:p>
          <a:p>
            <a:r>
              <a:rPr lang="zh-CN" altLang="en-US" sz="1400"/>
              <a:t>                if self.root.rchild:</a:t>
            </a:r>
            <a:endParaRPr lang="zh-CN" altLang="en-US" sz="1400"/>
          </a:p>
          <a:p>
            <a:r>
              <a:rPr lang="zh-CN" altLang="en-US" sz="1400"/>
              <a:t>                    self.root=self.root.rchild</a:t>
            </a:r>
            <a:endParaRPr lang="zh-CN" altLang="en-US" sz="1400"/>
          </a:p>
          <a:p>
            <a:endParaRPr lang="zh-CN" altLang="en-US" sz="1400"/>
          </a:p>
          <a:p>
            <a:r>
              <a:rPr lang="zh-CN" altLang="en-US" sz="1400"/>
              <a:t>                else:</a:t>
            </a:r>
            <a:endParaRPr lang="zh-CN" altLang="en-US" sz="1400"/>
          </a:p>
          <a:p>
            <a:r>
              <a:rPr lang="zh-CN" altLang="en-US" sz="1400"/>
              <a:t>                    self.root.rchild = Node(data)</a:t>
            </a:r>
            <a:endParaRPr lang="zh-CN" altLang="en-US" sz="1400"/>
          </a:p>
          <a:p>
            <a:r>
              <a:rPr lang="zh-CN" altLang="en-US" sz="1400"/>
              <a:t>                    #回归到顶点</a:t>
            </a:r>
            <a:endParaRPr lang="zh-CN" altLang="en-US" sz="1400"/>
          </a:p>
          <a:p>
            <a:r>
              <a:rPr lang="zh-CN" altLang="en-US" sz="1400"/>
              <a:t>                    self.root = self.root1</a:t>
            </a:r>
            <a:endParaRPr lang="zh-CN" altLang="en-US" sz="1400"/>
          </a:p>
          <a:p>
            <a:r>
              <a:rPr lang="zh-CN" altLang="en-US" sz="1400"/>
              <a:t>                    # print("r", self.root.rchild.data)</a:t>
            </a:r>
            <a:endParaRPr lang="zh-CN" altLang="en-US" sz="1400"/>
          </a:p>
          <a:p>
            <a:r>
              <a:rPr lang="zh-CN" altLang="en-US" sz="1400"/>
              <a:t>                    break</a:t>
            </a:r>
            <a:endParaRPr lang="zh-CN" altLang="en-US" sz="1400"/>
          </a:p>
        </p:txBody>
      </p:sp>
      <p:sp>
        <p:nvSpPr>
          <p:cNvPr id="4" name="文本框 3"/>
          <p:cNvSpPr txBox="1"/>
          <p:nvPr/>
        </p:nvSpPr>
        <p:spPr>
          <a:xfrm>
            <a:off x="1716405" y="2319655"/>
            <a:ext cx="412115" cy="175323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二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叉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树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的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创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建</a:t>
            </a:r>
            <a:endParaRPr lang="zh-CN" altLang="en-US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5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380547" y="231990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460121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algn="l"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对学生信息的查询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911606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</a:t>
            </a:r>
            <a:r>
              <a:rPr lang="zh-CN" altLang="en-US" sz="2000" b="1"/>
              <a:t>对数据进行模糊查询，采用二叉搜索树，以数据的长度为精确度进行查询打印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2443480" y="3856990"/>
            <a:ext cx="5248910" cy="953770"/>
          </a:xfrm>
          <a:prstGeom prst="rect">
            <a:avLst/>
          </a:prstGeom>
          <a:noFill/>
        </p:spPr>
        <p:txBody>
          <a:bodyPr wrap="square" rtlCol="0">
            <a:noAutofit/>
          </a:bodyPr>
          <a:lstStyle/>
          <a:p>
            <a:pPr algn="ctr">
              <a:lnSpc>
                <a:spcPct val="150000"/>
              </a:lnSpc>
            </a:pPr>
            <a:endParaRPr lang="zh-CN" altLang="en-US" sz="2800" dirty="0">
              <a:solidFill>
                <a:srgbClr val="2828FC"/>
              </a:solidFill>
              <a:latin typeface="思源黑体 CN Heavy" panose="020B0A00000000000000" pitchFamily="34" charset="-122"/>
              <a:ea typeface="思源黑体 CN Heavy" panose="020B0A00000000000000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1807845" y="2827655"/>
            <a:ext cx="6902450" cy="2403475"/>
          </a:xfrm>
          <a:prstGeom prst="rect">
            <a:avLst/>
          </a:prstGeom>
          <a:solidFill>
            <a:schemeClr val="accent5">
              <a:lumMod val="60000"/>
              <a:lumOff val="40000"/>
            </a:schemeClr>
          </a:solidFill>
        </p:spPr>
        <p:txBody>
          <a:bodyPr wrap="square" rtlCol="0"/>
          <a:p>
            <a:pPr lvl="1"/>
            <a:r>
              <a:rPr lang="zh-CN" altLang="en-US" sz="1400"/>
              <a:t>    def intermediateTraversal(self, now):</a:t>
            </a:r>
            <a:endParaRPr lang="zh-CN" altLang="en-US" sz="1400"/>
          </a:p>
          <a:p>
            <a:pPr lvl="1"/>
            <a:r>
              <a:rPr lang="zh-CN" altLang="en-US" sz="1400"/>
              <a:t>        if now is None:</a:t>
            </a:r>
            <a:endParaRPr lang="zh-CN" altLang="en-US" sz="1400"/>
          </a:p>
          <a:p>
            <a:pPr lvl="1"/>
            <a:r>
              <a:rPr lang="zh-CN" altLang="en-US" sz="1400"/>
              <a:t>            return</a:t>
            </a:r>
            <a:endParaRPr lang="zh-CN" altLang="en-US" sz="1400"/>
          </a:p>
          <a:p>
            <a:pPr lvl="1"/>
            <a:r>
              <a:rPr lang="zh-CN" altLang="en-US" sz="1400"/>
              <a:t>        # 到达最下面一个左节点</a:t>
            </a:r>
            <a:endParaRPr lang="zh-CN" altLang="en-US" sz="1400"/>
          </a:p>
          <a:p>
            <a:pPr lvl="1"/>
            <a:r>
              <a:rPr lang="zh-CN" altLang="en-US" sz="1400"/>
              <a:t>        self.intermediateTraversal(now.lchild)</a:t>
            </a:r>
            <a:endParaRPr lang="zh-CN" altLang="en-US" sz="1400"/>
          </a:p>
          <a:p>
            <a:pPr lvl="1"/>
            <a:r>
              <a:rPr lang="zh-CN" altLang="en-US" sz="1400"/>
              <a:t>        if self.keyword in str(now.data[self.choose]):</a:t>
            </a:r>
            <a:endParaRPr lang="zh-CN" altLang="en-US" sz="1400"/>
          </a:p>
          <a:p>
            <a:pPr lvl="1"/>
            <a:r>
              <a:rPr lang="zh-CN" altLang="en-US" sz="1400"/>
              <a:t>            self.result.append(now.data)</a:t>
            </a:r>
            <a:endParaRPr lang="zh-CN" altLang="en-US" sz="1400"/>
          </a:p>
          <a:p>
            <a:pPr lvl="1"/>
            <a:r>
              <a:rPr lang="zh-CN" altLang="en-US" sz="1400"/>
              <a:t>        self.intermediateTraversal(now.rchild)</a:t>
            </a:r>
            <a:endParaRPr lang="zh-CN" altLang="en-US" sz="1400"/>
          </a:p>
          <a:p>
            <a:pPr lvl="1"/>
            <a:r>
              <a:rPr lang="zh-CN" altLang="en-US" sz="1400"/>
              <a:t>        return</a:t>
            </a:r>
            <a:endParaRPr lang="zh-CN" altLang="en-US" sz="1400"/>
          </a:p>
        </p:txBody>
      </p:sp>
      <p:sp>
        <p:nvSpPr>
          <p:cNvPr id="4" name="文本框 3"/>
          <p:cNvSpPr txBox="1"/>
          <p:nvPr/>
        </p:nvSpPr>
        <p:spPr>
          <a:xfrm>
            <a:off x="1807845" y="2827655"/>
            <a:ext cx="412115" cy="11988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中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序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遍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  <a:p>
            <a:r>
              <a:rPr lang="zh-CN" altLang="en-US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历</a:t>
            </a:r>
            <a:endParaRPr lang="zh-CN" altLang="en-US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nick-adams-516946-unsplash"/>
          <p:cNvPicPr>
            <a:picLocks noChangeAspect="1"/>
          </p:cNvPicPr>
          <p:nvPr/>
        </p:nvPicPr>
        <p:blipFill>
          <a:blip r:embed="rId1"/>
          <a:srcRect l="10"/>
          <a:stretch>
            <a:fillRect/>
          </a:stretch>
        </p:blipFill>
        <p:spPr>
          <a:xfrm>
            <a:off x="0" y="6350"/>
            <a:ext cx="6593840" cy="68516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7479665" y="401955"/>
            <a:ext cx="4209415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5400"/>
              <a:t>CONTENT</a:t>
            </a:r>
            <a:endParaRPr lang="en-US" altLang="zh-CN" sz="5400"/>
          </a:p>
        </p:txBody>
      </p:sp>
      <p:grpSp>
        <p:nvGrpSpPr>
          <p:cNvPr id="11" name="组合 10"/>
          <p:cNvGrpSpPr/>
          <p:nvPr/>
        </p:nvGrpSpPr>
        <p:grpSpPr>
          <a:xfrm>
            <a:off x="7479665" y="2105025"/>
            <a:ext cx="4217670" cy="4051300"/>
            <a:chOff x="11305" y="2855"/>
            <a:chExt cx="6642" cy="6380"/>
          </a:xfrm>
        </p:grpSpPr>
        <p:sp>
          <p:nvSpPr>
            <p:cNvPr id="2050" name=" 2050"/>
            <p:cNvSpPr/>
            <p:nvPr/>
          </p:nvSpPr>
          <p:spPr bwMode="auto">
            <a:xfrm>
              <a:off x="11305" y="2942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4" name=" 2050"/>
            <p:cNvSpPr/>
            <p:nvPr/>
          </p:nvSpPr>
          <p:spPr bwMode="auto">
            <a:xfrm>
              <a:off x="11305" y="4831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5" name=" 2050"/>
            <p:cNvSpPr/>
            <p:nvPr/>
          </p:nvSpPr>
          <p:spPr bwMode="auto">
            <a:xfrm>
              <a:off x="11305" y="6712"/>
              <a:ext cx="705" cy="550"/>
            </a:xfrm>
            <a:custGeom>
              <a:avLst/>
              <a:gdLst>
                <a:gd name="T0" fmla="*/ 151004 w 5185"/>
                <a:gd name="T1" fmla="*/ 1065477 h 3880"/>
                <a:gd name="T2" fmla="*/ 1873403 w 5185"/>
                <a:gd name="T3" fmla="*/ 1297678 h 3880"/>
                <a:gd name="T4" fmla="*/ 751713 w 5185"/>
                <a:gd name="T5" fmla="*/ 1241832 h 3880"/>
                <a:gd name="T6" fmla="*/ 1108464 w 5185"/>
                <a:gd name="T7" fmla="*/ 1148144 h 3880"/>
                <a:gd name="T8" fmla="*/ 751713 w 5185"/>
                <a:gd name="T9" fmla="*/ 1241832 h 3880"/>
                <a:gd name="T10" fmla="*/ 1726808 w 5185"/>
                <a:gd name="T11" fmla="*/ 1012203 h 3880"/>
                <a:gd name="T12" fmla="*/ 1726073 w 5185"/>
                <a:gd name="T13" fmla="*/ 1007794 h 3880"/>
                <a:gd name="T14" fmla="*/ 1726808 w 5185"/>
                <a:gd name="T15" fmla="*/ 44089 h 3880"/>
                <a:gd name="T16" fmla="*/ 1726441 w 5185"/>
                <a:gd name="T17" fmla="*/ 39680 h 3880"/>
                <a:gd name="T18" fmla="*/ 1724604 w 5185"/>
                <a:gd name="T19" fmla="*/ 30862 h 3880"/>
                <a:gd name="T20" fmla="*/ 1721297 w 5185"/>
                <a:gd name="T21" fmla="*/ 23147 h 3880"/>
                <a:gd name="T22" fmla="*/ 1716888 w 5185"/>
                <a:gd name="T23" fmla="*/ 15798 h 3880"/>
                <a:gd name="T24" fmla="*/ 1711010 w 5185"/>
                <a:gd name="T25" fmla="*/ 9920 h 3880"/>
                <a:gd name="T26" fmla="*/ 1703662 w 5185"/>
                <a:gd name="T27" fmla="*/ 5144 h 3880"/>
                <a:gd name="T28" fmla="*/ 1695946 w 5185"/>
                <a:gd name="T29" fmla="*/ 1837 h 3880"/>
                <a:gd name="T30" fmla="*/ 1687128 w 5185"/>
                <a:gd name="T31" fmla="*/ 367 h 3880"/>
                <a:gd name="T32" fmla="*/ 222281 w 5185"/>
                <a:gd name="T33" fmla="*/ 0 h 3880"/>
                <a:gd name="T34" fmla="*/ 217872 w 5185"/>
                <a:gd name="T35" fmla="*/ 367 h 3880"/>
                <a:gd name="T36" fmla="*/ 209054 w 5185"/>
                <a:gd name="T37" fmla="*/ 1837 h 3880"/>
                <a:gd name="T38" fmla="*/ 201338 w 5185"/>
                <a:gd name="T39" fmla="*/ 5144 h 3880"/>
                <a:gd name="T40" fmla="*/ 194358 w 5185"/>
                <a:gd name="T41" fmla="*/ 9920 h 3880"/>
                <a:gd name="T42" fmla="*/ 188112 w 5185"/>
                <a:gd name="T43" fmla="*/ 15798 h 3880"/>
                <a:gd name="T44" fmla="*/ 183336 w 5185"/>
                <a:gd name="T45" fmla="*/ 23147 h 3880"/>
                <a:gd name="T46" fmla="*/ 180029 w 5185"/>
                <a:gd name="T47" fmla="*/ 30862 h 3880"/>
                <a:gd name="T48" fmla="*/ 178559 w 5185"/>
                <a:gd name="T49" fmla="*/ 39680 h 3880"/>
                <a:gd name="T50" fmla="*/ 178192 w 5185"/>
                <a:gd name="T51" fmla="*/ 1003386 h 3880"/>
                <a:gd name="T52" fmla="*/ 178559 w 5185"/>
                <a:gd name="T53" fmla="*/ 1007794 h 3880"/>
                <a:gd name="T54" fmla="*/ 178192 w 5185"/>
                <a:gd name="T55" fmla="*/ 1012203 h 3880"/>
                <a:gd name="T56" fmla="*/ 1727176 w 5185"/>
                <a:gd name="T57" fmla="*/ 1012571 h 3880"/>
                <a:gd name="T58" fmla="*/ 1616954 w 5185"/>
                <a:gd name="T59" fmla="*/ 937620 h 3880"/>
                <a:gd name="T60" fmla="*/ 288046 w 5185"/>
                <a:gd name="T61" fmla="*/ 109854 h 3880"/>
                <a:gd name="T62" fmla="*/ 1616954 w 5185"/>
                <a:gd name="T63" fmla="*/ 937620 h 3880"/>
                <a:gd name="T64" fmla="*/ 4409 w 5185"/>
                <a:gd name="T65" fmla="*/ 1350584 h 3880"/>
                <a:gd name="T66" fmla="*/ 0 w 5185"/>
                <a:gd name="T67" fmla="*/ 1359402 h 3880"/>
                <a:gd name="T68" fmla="*/ 735 w 5185"/>
                <a:gd name="T69" fmla="*/ 1369322 h 3880"/>
                <a:gd name="T70" fmla="*/ 3307 w 5185"/>
                <a:gd name="T71" fmla="*/ 1379977 h 3880"/>
                <a:gd name="T72" fmla="*/ 7348 w 5185"/>
                <a:gd name="T73" fmla="*/ 1390999 h 3880"/>
                <a:gd name="T74" fmla="*/ 13227 w 5185"/>
                <a:gd name="T75" fmla="*/ 1401654 h 3880"/>
                <a:gd name="T76" fmla="*/ 19473 w 5185"/>
                <a:gd name="T77" fmla="*/ 1411206 h 3880"/>
                <a:gd name="T78" fmla="*/ 26821 w 5185"/>
                <a:gd name="T79" fmla="*/ 1418554 h 3880"/>
                <a:gd name="T80" fmla="*/ 35271 w 5185"/>
                <a:gd name="T81" fmla="*/ 1423698 h 3880"/>
                <a:gd name="T82" fmla="*/ 41884 w 5185"/>
                <a:gd name="T83" fmla="*/ 1425168 h 3880"/>
                <a:gd name="T84" fmla="*/ 1860911 w 5185"/>
                <a:gd name="T85" fmla="*/ 1425535 h 3880"/>
                <a:gd name="T86" fmla="*/ 1863116 w 5185"/>
                <a:gd name="T87" fmla="*/ 1425168 h 3880"/>
                <a:gd name="T88" fmla="*/ 1869729 w 5185"/>
                <a:gd name="T89" fmla="*/ 1423698 h 3880"/>
                <a:gd name="T90" fmla="*/ 1878179 w 5185"/>
                <a:gd name="T91" fmla="*/ 1418554 h 3880"/>
                <a:gd name="T92" fmla="*/ 1885527 w 5185"/>
                <a:gd name="T93" fmla="*/ 1411206 h 3880"/>
                <a:gd name="T94" fmla="*/ 1892141 w 5185"/>
                <a:gd name="T95" fmla="*/ 1401654 h 3880"/>
                <a:gd name="T96" fmla="*/ 1897652 w 5185"/>
                <a:gd name="T97" fmla="*/ 1390999 h 3880"/>
                <a:gd name="T98" fmla="*/ 1901693 w 5185"/>
                <a:gd name="T99" fmla="*/ 1379977 h 3880"/>
                <a:gd name="T100" fmla="*/ 1903898 w 5185"/>
                <a:gd name="T101" fmla="*/ 1369322 h 3880"/>
                <a:gd name="T102" fmla="*/ 1905000 w 5185"/>
                <a:gd name="T103" fmla="*/ 1359402 h 3880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</a:gdLst>
              <a:ahLst/>
              <a:cxnLst>
                <a:cxn ang="T104">
                  <a:pos x="T0" y="T1"/>
                </a:cxn>
                <a:cxn ang="T105">
                  <a:pos x="T2" y="T3"/>
                </a:cxn>
                <a:cxn ang="T106">
                  <a:pos x="T4" y="T5"/>
                </a:cxn>
                <a:cxn ang="T107">
                  <a:pos x="T6" y="T7"/>
                </a:cxn>
                <a:cxn ang="T108">
                  <a:pos x="T8" y="T9"/>
                </a:cxn>
                <a:cxn ang="T109">
                  <a:pos x="T10" y="T11"/>
                </a:cxn>
                <a:cxn ang="T110">
                  <a:pos x="T12" y="T13"/>
                </a:cxn>
                <a:cxn ang="T111">
                  <a:pos x="T14" y="T15"/>
                </a:cxn>
                <a:cxn ang="T112">
                  <a:pos x="T16" y="T17"/>
                </a:cxn>
                <a:cxn ang="T113">
                  <a:pos x="T18" y="T19"/>
                </a:cxn>
                <a:cxn ang="T114">
                  <a:pos x="T20" y="T21"/>
                </a:cxn>
                <a:cxn ang="T115">
                  <a:pos x="T22" y="T23"/>
                </a:cxn>
                <a:cxn ang="T116">
                  <a:pos x="T24" y="T25"/>
                </a:cxn>
                <a:cxn ang="T117">
                  <a:pos x="T26" y="T27"/>
                </a:cxn>
                <a:cxn ang="T118">
                  <a:pos x="T28" y="T29"/>
                </a:cxn>
                <a:cxn ang="T119">
                  <a:pos x="T30" y="T31"/>
                </a:cxn>
                <a:cxn ang="T120">
                  <a:pos x="T32" y="T33"/>
                </a:cxn>
                <a:cxn ang="T121">
                  <a:pos x="T34" y="T35"/>
                </a:cxn>
                <a:cxn ang="T122">
                  <a:pos x="T36" y="T37"/>
                </a:cxn>
                <a:cxn ang="T123">
                  <a:pos x="T38" y="T39"/>
                </a:cxn>
                <a:cxn ang="T124">
                  <a:pos x="T40" y="T41"/>
                </a:cxn>
                <a:cxn ang="T125">
                  <a:pos x="T42" y="T43"/>
                </a:cxn>
                <a:cxn ang="T126">
                  <a:pos x="T44" y="T45"/>
                </a:cxn>
                <a:cxn ang="T127">
                  <a:pos x="T46" y="T47"/>
                </a:cxn>
                <a:cxn ang="T128">
                  <a:pos x="T48" y="T49"/>
                </a:cxn>
                <a:cxn ang="T129">
                  <a:pos x="T50" y="T51"/>
                </a:cxn>
                <a:cxn ang="T130">
                  <a:pos x="T52" y="T53"/>
                </a:cxn>
                <a:cxn ang="T131">
                  <a:pos x="T54" y="T55"/>
                </a:cxn>
                <a:cxn ang="T132">
                  <a:pos x="T56" y="T57"/>
                </a:cxn>
                <a:cxn ang="T133">
                  <a:pos x="T58" y="T59"/>
                </a:cxn>
                <a:cxn ang="T134">
                  <a:pos x="T60" y="T61"/>
                </a:cxn>
                <a:cxn ang="T135">
                  <a:pos x="T62" y="T63"/>
                </a:cxn>
                <a:cxn ang="T136">
                  <a:pos x="T64" y="T65"/>
                </a:cxn>
                <a:cxn ang="T137">
                  <a:pos x="T66" y="T67"/>
                </a:cxn>
                <a:cxn ang="T138">
                  <a:pos x="T68" y="T69"/>
                </a:cxn>
                <a:cxn ang="T139">
                  <a:pos x="T70" y="T71"/>
                </a:cxn>
                <a:cxn ang="T140">
                  <a:pos x="T72" y="T73"/>
                </a:cxn>
                <a:cxn ang="T141">
                  <a:pos x="T74" y="T75"/>
                </a:cxn>
                <a:cxn ang="T142">
                  <a:pos x="T76" y="T77"/>
                </a:cxn>
                <a:cxn ang="T143">
                  <a:pos x="T78" y="T79"/>
                </a:cxn>
                <a:cxn ang="T144">
                  <a:pos x="T80" y="T81"/>
                </a:cxn>
                <a:cxn ang="T145">
                  <a:pos x="T82" y="T83"/>
                </a:cxn>
                <a:cxn ang="T146">
                  <a:pos x="T84" y="T85"/>
                </a:cxn>
                <a:cxn ang="T147">
                  <a:pos x="T86" y="T87"/>
                </a:cxn>
                <a:cxn ang="T148">
                  <a:pos x="T88" y="T89"/>
                </a:cxn>
                <a:cxn ang="T149">
                  <a:pos x="T90" y="T91"/>
                </a:cxn>
                <a:cxn ang="T150">
                  <a:pos x="T92" y="T93"/>
                </a:cxn>
                <a:cxn ang="T151">
                  <a:pos x="T94" y="T95"/>
                </a:cxn>
                <a:cxn ang="T152">
                  <a:pos x="T96" y="T97"/>
                </a:cxn>
                <a:cxn ang="T153">
                  <a:pos x="T98" y="T99"/>
                </a:cxn>
                <a:cxn ang="T154">
                  <a:pos x="T100" y="T101"/>
                </a:cxn>
                <a:cxn ang="T155">
                  <a:pos x="T102" y="T103"/>
                </a:cxn>
              </a:cxnLst>
              <a:rect l="0" t="0" r="r" b="b"/>
              <a:pathLst>
                <a:path w="5185" h="3880">
                  <a:moveTo>
                    <a:pt x="4775" y="2900"/>
                  </a:moveTo>
                  <a:lnTo>
                    <a:pt x="411" y="2900"/>
                  </a:lnTo>
                  <a:lnTo>
                    <a:pt x="87" y="3532"/>
                  </a:lnTo>
                  <a:lnTo>
                    <a:pt x="5099" y="3532"/>
                  </a:lnTo>
                  <a:lnTo>
                    <a:pt x="4775" y="2900"/>
                  </a:lnTo>
                  <a:close/>
                  <a:moveTo>
                    <a:pt x="2046" y="3380"/>
                  </a:moveTo>
                  <a:lnTo>
                    <a:pt x="2181" y="3125"/>
                  </a:lnTo>
                  <a:lnTo>
                    <a:pt x="3017" y="3125"/>
                  </a:lnTo>
                  <a:lnTo>
                    <a:pt x="3139" y="3380"/>
                  </a:lnTo>
                  <a:lnTo>
                    <a:pt x="2046" y="3380"/>
                  </a:lnTo>
                  <a:close/>
                  <a:moveTo>
                    <a:pt x="4700" y="2755"/>
                  </a:moveTo>
                  <a:lnTo>
                    <a:pt x="4700" y="2755"/>
                  </a:lnTo>
                  <a:lnTo>
                    <a:pt x="4698" y="2743"/>
                  </a:lnTo>
                  <a:lnTo>
                    <a:pt x="4700" y="2731"/>
                  </a:lnTo>
                  <a:lnTo>
                    <a:pt x="4700" y="120"/>
                  </a:lnTo>
                  <a:lnTo>
                    <a:pt x="4699" y="108"/>
                  </a:lnTo>
                  <a:lnTo>
                    <a:pt x="4697" y="95"/>
                  </a:lnTo>
                  <a:lnTo>
                    <a:pt x="4694" y="84"/>
                  </a:lnTo>
                  <a:lnTo>
                    <a:pt x="4690" y="73"/>
                  </a:lnTo>
                  <a:lnTo>
                    <a:pt x="4685" y="63"/>
                  </a:lnTo>
                  <a:lnTo>
                    <a:pt x="4680" y="53"/>
                  </a:lnTo>
                  <a:lnTo>
                    <a:pt x="4673" y="43"/>
                  </a:lnTo>
                  <a:lnTo>
                    <a:pt x="4665" y="34"/>
                  </a:lnTo>
                  <a:lnTo>
                    <a:pt x="4657" y="27"/>
                  </a:lnTo>
                  <a:lnTo>
                    <a:pt x="4647" y="20"/>
                  </a:lnTo>
                  <a:lnTo>
                    <a:pt x="4637" y="14"/>
                  </a:lnTo>
                  <a:lnTo>
                    <a:pt x="4627" y="9"/>
                  </a:lnTo>
                  <a:lnTo>
                    <a:pt x="4616" y="5"/>
                  </a:lnTo>
                  <a:lnTo>
                    <a:pt x="4605" y="2"/>
                  </a:lnTo>
                  <a:lnTo>
                    <a:pt x="4592" y="1"/>
                  </a:lnTo>
                  <a:lnTo>
                    <a:pt x="4580" y="0"/>
                  </a:lnTo>
                  <a:lnTo>
                    <a:pt x="605" y="0"/>
                  </a:lnTo>
                  <a:lnTo>
                    <a:pt x="593" y="1"/>
                  </a:lnTo>
                  <a:lnTo>
                    <a:pt x="581" y="2"/>
                  </a:lnTo>
                  <a:lnTo>
                    <a:pt x="569" y="5"/>
                  </a:lnTo>
                  <a:lnTo>
                    <a:pt x="558" y="9"/>
                  </a:lnTo>
                  <a:lnTo>
                    <a:pt x="548" y="14"/>
                  </a:lnTo>
                  <a:lnTo>
                    <a:pt x="538" y="20"/>
                  </a:lnTo>
                  <a:lnTo>
                    <a:pt x="529" y="27"/>
                  </a:lnTo>
                  <a:lnTo>
                    <a:pt x="521" y="34"/>
                  </a:lnTo>
                  <a:lnTo>
                    <a:pt x="512" y="43"/>
                  </a:lnTo>
                  <a:lnTo>
                    <a:pt x="505" y="53"/>
                  </a:lnTo>
                  <a:lnTo>
                    <a:pt x="499" y="63"/>
                  </a:lnTo>
                  <a:lnTo>
                    <a:pt x="494" y="73"/>
                  </a:lnTo>
                  <a:lnTo>
                    <a:pt x="490" y="84"/>
                  </a:lnTo>
                  <a:lnTo>
                    <a:pt x="488" y="95"/>
                  </a:lnTo>
                  <a:lnTo>
                    <a:pt x="486" y="108"/>
                  </a:lnTo>
                  <a:lnTo>
                    <a:pt x="485" y="120"/>
                  </a:lnTo>
                  <a:lnTo>
                    <a:pt x="485" y="2731"/>
                  </a:lnTo>
                  <a:lnTo>
                    <a:pt x="486" y="2743"/>
                  </a:lnTo>
                  <a:lnTo>
                    <a:pt x="485" y="2755"/>
                  </a:lnTo>
                  <a:lnTo>
                    <a:pt x="484" y="2756"/>
                  </a:lnTo>
                  <a:lnTo>
                    <a:pt x="4701" y="2756"/>
                  </a:lnTo>
                  <a:lnTo>
                    <a:pt x="4700" y="2755"/>
                  </a:lnTo>
                  <a:close/>
                  <a:moveTo>
                    <a:pt x="4401" y="2552"/>
                  </a:moveTo>
                  <a:lnTo>
                    <a:pt x="784" y="2552"/>
                  </a:lnTo>
                  <a:lnTo>
                    <a:pt x="784" y="299"/>
                  </a:lnTo>
                  <a:lnTo>
                    <a:pt x="4401" y="299"/>
                  </a:lnTo>
                  <a:lnTo>
                    <a:pt x="4401" y="2552"/>
                  </a:lnTo>
                  <a:close/>
                  <a:moveTo>
                    <a:pt x="5172" y="3676"/>
                  </a:moveTo>
                  <a:lnTo>
                    <a:pt x="12" y="3676"/>
                  </a:lnTo>
                  <a:lnTo>
                    <a:pt x="0" y="3700"/>
                  </a:lnTo>
                  <a:lnTo>
                    <a:pt x="1" y="3713"/>
                  </a:lnTo>
                  <a:lnTo>
                    <a:pt x="2" y="3727"/>
                  </a:lnTo>
                  <a:lnTo>
                    <a:pt x="5" y="3741"/>
                  </a:lnTo>
                  <a:lnTo>
                    <a:pt x="9" y="3756"/>
                  </a:lnTo>
                  <a:lnTo>
                    <a:pt x="14" y="3771"/>
                  </a:lnTo>
                  <a:lnTo>
                    <a:pt x="20" y="3786"/>
                  </a:lnTo>
                  <a:lnTo>
                    <a:pt x="28" y="3801"/>
                  </a:lnTo>
                  <a:lnTo>
                    <a:pt x="36" y="3815"/>
                  </a:lnTo>
                  <a:lnTo>
                    <a:pt x="44" y="3828"/>
                  </a:lnTo>
                  <a:lnTo>
                    <a:pt x="53" y="3841"/>
                  </a:lnTo>
                  <a:lnTo>
                    <a:pt x="63" y="3852"/>
                  </a:lnTo>
                  <a:lnTo>
                    <a:pt x="73" y="3861"/>
                  </a:lnTo>
                  <a:lnTo>
                    <a:pt x="85" y="3869"/>
                  </a:lnTo>
                  <a:lnTo>
                    <a:pt x="96" y="3875"/>
                  </a:lnTo>
                  <a:lnTo>
                    <a:pt x="108" y="3878"/>
                  </a:lnTo>
                  <a:lnTo>
                    <a:pt x="114" y="3879"/>
                  </a:lnTo>
                  <a:lnTo>
                    <a:pt x="120" y="3880"/>
                  </a:lnTo>
                  <a:lnTo>
                    <a:pt x="5065" y="3880"/>
                  </a:lnTo>
                  <a:lnTo>
                    <a:pt x="5071" y="3879"/>
                  </a:lnTo>
                  <a:lnTo>
                    <a:pt x="5077" y="3878"/>
                  </a:lnTo>
                  <a:lnTo>
                    <a:pt x="5089" y="3875"/>
                  </a:lnTo>
                  <a:lnTo>
                    <a:pt x="5101" y="3869"/>
                  </a:lnTo>
                  <a:lnTo>
                    <a:pt x="5112" y="3861"/>
                  </a:lnTo>
                  <a:lnTo>
                    <a:pt x="5122" y="3852"/>
                  </a:lnTo>
                  <a:lnTo>
                    <a:pt x="5132" y="3841"/>
                  </a:lnTo>
                  <a:lnTo>
                    <a:pt x="5141" y="3828"/>
                  </a:lnTo>
                  <a:lnTo>
                    <a:pt x="5150" y="3815"/>
                  </a:lnTo>
                  <a:lnTo>
                    <a:pt x="5158" y="3801"/>
                  </a:lnTo>
                  <a:lnTo>
                    <a:pt x="5165" y="3786"/>
                  </a:lnTo>
                  <a:lnTo>
                    <a:pt x="5171" y="3771"/>
                  </a:lnTo>
                  <a:lnTo>
                    <a:pt x="5176" y="3756"/>
                  </a:lnTo>
                  <a:lnTo>
                    <a:pt x="5180" y="3741"/>
                  </a:lnTo>
                  <a:lnTo>
                    <a:pt x="5182" y="3727"/>
                  </a:lnTo>
                  <a:lnTo>
                    <a:pt x="5184" y="3713"/>
                  </a:lnTo>
                  <a:lnTo>
                    <a:pt x="5185" y="3700"/>
                  </a:lnTo>
                  <a:lnTo>
                    <a:pt x="5172" y="3676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bIns="360000"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 dirty="0">
                <a:solidFill>
                  <a:srgbClr val="FFFFFF"/>
                </a:solidFill>
              </a:endParaRPr>
            </a:p>
          </p:txBody>
        </p:sp>
        <p:sp>
          <p:nvSpPr>
            <p:cNvPr id="7" name="文本框 6"/>
            <p:cNvSpPr txBox="1"/>
            <p:nvPr/>
          </p:nvSpPr>
          <p:spPr>
            <a:xfrm>
              <a:off x="12934" y="2855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项目背景</a:t>
              </a:r>
              <a:endParaRPr lang="zh-CN" altLang="en-US" sz="2400"/>
            </a:p>
          </p:txBody>
        </p:sp>
        <p:sp>
          <p:nvSpPr>
            <p:cNvPr id="8" name="文本框 7"/>
            <p:cNvSpPr txBox="1"/>
            <p:nvPr/>
          </p:nvSpPr>
          <p:spPr>
            <a:xfrm>
              <a:off x="12934" y="4744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项目具体思路及代码</a:t>
              </a:r>
              <a:endParaRPr lang="zh-CN" altLang="en-US" sz="2400"/>
            </a:p>
          </p:txBody>
        </p:sp>
        <p:sp>
          <p:nvSpPr>
            <p:cNvPr id="9" name="文本框 8"/>
            <p:cNvSpPr txBox="1"/>
            <p:nvPr/>
          </p:nvSpPr>
          <p:spPr>
            <a:xfrm>
              <a:off x="12934" y="6537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2400"/>
                <a:t>项目效果展示</a:t>
              </a:r>
              <a:endParaRPr lang="zh-CN" altLang="en-US" sz="2400"/>
            </a:p>
          </p:txBody>
        </p:sp>
        <p:sp>
          <p:nvSpPr>
            <p:cNvPr id="10" name="文本框 9"/>
            <p:cNvSpPr txBox="1"/>
            <p:nvPr/>
          </p:nvSpPr>
          <p:spPr>
            <a:xfrm>
              <a:off x="12921" y="8510"/>
              <a:ext cx="5013" cy="72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endParaRPr lang="zh-CN" altLang="en-US" sz="2400"/>
            </a:p>
          </p:txBody>
        </p:sp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12065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66395" y="835025"/>
            <a:ext cx="7141210" cy="1568450"/>
            <a:chOff x="713" y="1898"/>
            <a:chExt cx="11246" cy="2470"/>
          </a:xfrm>
        </p:grpSpPr>
        <p:grpSp>
          <p:nvGrpSpPr>
            <p:cNvPr id="3" name="组合 2"/>
            <p:cNvGrpSpPr/>
            <p:nvPr/>
          </p:nvGrpSpPr>
          <p:grpSpPr>
            <a:xfrm>
              <a:off x="1210" y="2194"/>
              <a:ext cx="10749" cy="1877"/>
              <a:chOff x="1210" y="2194"/>
              <a:chExt cx="10749" cy="1877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210" y="2238"/>
                <a:ext cx="10749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600">
                    <a:sym typeface="+mn-ea"/>
                  </a:rPr>
                  <a:t>项目效果展示</a:t>
                </a:r>
                <a:endParaRPr lang="zh-CN" altLang="en-US" sz="6600">
                  <a:sym typeface="+mn-ea"/>
                </a:endParaRPr>
              </a:p>
            </p:txBody>
          </p:sp>
          <p:cxnSp>
            <p:nvCxnSpPr>
              <p:cNvPr id="7" name="直接连接符 6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文本框 7"/>
            <p:cNvSpPr txBox="1"/>
            <p:nvPr/>
          </p:nvSpPr>
          <p:spPr>
            <a:xfrm>
              <a:off x="713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03</a:t>
              </a:r>
              <a:endParaRPr lang="en-US" altLang="zh-CN" sz="9600"/>
            </a:p>
          </p:txBody>
        </p:sp>
      </p:grpSp>
    </p:spTree>
  </p:cSld>
  <p:clrMapOvr>
    <a:masterClrMapping/>
  </p:clrMapOvr>
  <p:transition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12065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6" name="图片 5" descr="zu56h-yliqi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"/>
            <a:ext cx="12192000" cy="68522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12065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398135" y="-3683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图片 3" descr="qehbd-7up2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2540"/>
            <a:ext cx="12192000" cy="6852285"/>
          </a:xfrm>
          <a:prstGeom prst="rect">
            <a:avLst/>
          </a:prstGeom>
        </p:spPr>
      </p:pic>
    </p:spTree>
  </p:cSld>
  <p:clrMapOvr>
    <a:masterClrMapping/>
  </p:clrMapOvr>
  <p:transition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操作展示</a:t>
            </a:r>
            <a:endParaRPr lang="zh-CN" altLang="en-US" sz="40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pic>
        <p:nvPicPr>
          <p:cNvPr id="100" name="图片 99"/>
          <p:cNvPicPr/>
          <p:nvPr/>
        </p:nvPicPr>
        <p:blipFill>
          <a:blip r:embed="rId4"/>
          <a:stretch>
            <a:fillRect/>
          </a:stretch>
        </p:blipFill>
        <p:spPr>
          <a:xfrm>
            <a:off x="0" y="2782"/>
            <a:ext cx="12192000" cy="6852437"/>
          </a:xfrm>
          <a:prstGeom prst="rect">
            <a:avLst/>
          </a:prstGeom>
          <a:noFill/>
          <a:ln w="9525">
            <a:noFill/>
          </a:ln>
        </p:spPr>
      </p:pic>
      <p:pic>
        <p:nvPicPr>
          <p:cNvPr id="101" name="图片 100"/>
          <p:cNvPicPr/>
          <p:nvPr/>
        </p:nvPicPr>
        <p:blipFill>
          <a:blip r:embed="rId4"/>
          <a:stretch>
            <a:fillRect/>
          </a:stretch>
        </p:blipFill>
        <p:spPr>
          <a:xfrm flipV="1">
            <a:off x="6096000" y="3429635"/>
            <a:ext cx="965200" cy="750570"/>
          </a:xfrm>
          <a:prstGeom prst="rect">
            <a:avLst/>
          </a:prstGeom>
          <a:noFill/>
          <a:ln w="9525">
            <a:noFill/>
          </a:ln>
        </p:spPr>
      </p:pic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 descr="riku-lu-4171-unsplash"/>
          <p:cNvPicPr>
            <a:picLocks noChangeAspect="1"/>
          </p:cNvPicPr>
          <p:nvPr/>
        </p:nvPicPr>
        <p:blipFill>
          <a:blip r:embed="rId1"/>
          <a:srcRect l="269" t="-46" r="-20184" b="34410"/>
          <a:stretch>
            <a:fillRect/>
          </a:stretch>
        </p:blipFill>
        <p:spPr>
          <a:xfrm>
            <a:off x="0" y="2486685"/>
            <a:ext cx="14701520" cy="4835525"/>
          </a:xfrm>
          <a:prstGeom prst="rect">
            <a:avLst/>
          </a:prstGeom>
        </p:spPr>
      </p:pic>
      <p:grpSp>
        <p:nvGrpSpPr>
          <p:cNvPr id="21" name="组合 20"/>
          <p:cNvGrpSpPr/>
          <p:nvPr/>
        </p:nvGrpSpPr>
        <p:grpSpPr>
          <a:xfrm>
            <a:off x="619760" y="445209"/>
            <a:ext cx="8734425" cy="1694815"/>
            <a:chOff x="1962" y="278"/>
            <a:chExt cx="13755" cy="2669"/>
          </a:xfrm>
        </p:grpSpPr>
        <p:sp>
          <p:nvSpPr>
            <p:cNvPr id="8" name="文本框 7"/>
            <p:cNvSpPr txBox="1"/>
            <p:nvPr/>
          </p:nvSpPr>
          <p:spPr>
            <a:xfrm>
              <a:off x="2251" y="278"/>
              <a:ext cx="9274" cy="208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sz="8000" b="1" dirty="0">
                  <a:solidFill>
                    <a:schemeClr val="tx1"/>
                  </a:solidFill>
                  <a:latin typeface="+mn-ea"/>
                  <a:cs typeface="+mn-ea"/>
                  <a:sym typeface="+mn-ea"/>
                </a:rPr>
                <a:t>谢谢大家</a:t>
              </a:r>
              <a:r>
                <a:rPr lang="en-US" altLang="zh-CN" sz="8000" b="1" dirty="0">
                  <a:gradFill>
                    <a:gsLst>
                      <a:gs pos="0">
                        <a:srgbClr val="14100C">
                          <a:lumMod val="86000"/>
                        </a:srgbClr>
                      </a:gs>
                      <a:gs pos="61000">
                        <a:srgbClr val="8A8886">
                          <a:alpha val="100000"/>
                        </a:srgbClr>
                      </a:gs>
                      <a:gs pos="100000">
                        <a:schemeClr val="bg2">
                          <a:alpha val="14000"/>
                        </a:schemeClr>
                      </a:gs>
                    </a:gsLst>
                    <a:lin ang="5400000" scaled="0"/>
                    <a:tileRect/>
                  </a:gradFill>
                  <a:latin typeface="+mn-ea"/>
                  <a:cs typeface="+mn-ea"/>
                  <a:sym typeface="+mn-ea"/>
                </a:rPr>
                <a:t> </a:t>
              </a:r>
              <a:endParaRPr lang="en-US" altLang="zh-CN" sz="8000" b="1" dirty="0">
                <a:gradFill>
                  <a:gsLst>
                    <a:gs pos="0">
                      <a:srgbClr val="14100C">
                        <a:lumMod val="86000"/>
                      </a:srgbClr>
                    </a:gs>
                    <a:gs pos="61000">
                      <a:srgbClr val="8A8886">
                        <a:alpha val="100000"/>
                      </a:srgbClr>
                    </a:gs>
                    <a:gs pos="100000">
                      <a:schemeClr val="bg2">
                        <a:alpha val="14000"/>
                      </a:schemeClr>
                    </a:gs>
                  </a:gsLst>
                  <a:lin ang="5400000" scaled="0"/>
                  <a:tileRect/>
                </a:gradFill>
                <a:latin typeface="+mn-ea"/>
                <a:cs typeface="+mn-ea"/>
                <a:sym typeface="+mn-ea"/>
              </a:endParaRPr>
            </a:p>
          </p:txBody>
        </p:sp>
        <p:cxnSp>
          <p:nvCxnSpPr>
            <p:cNvPr id="16" name="直接连接符 15"/>
            <p:cNvCxnSpPr/>
            <p:nvPr/>
          </p:nvCxnSpPr>
          <p:spPr>
            <a:xfrm flipH="1">
              <a:off x="1962" y="278"/>
              <a:ext cx="21" cy="2669"/>
            </a:xfrm>
            <a:prstGeom prst="line">
              <a:avLst/>
            </a:prstGeom>
            <a:ln w="41275">
              <a:solidFill>
                <a:srgbClr val="14100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文本框 19"/>
            <p:cNvSpPr txBox="1"/>
            <p:nvPr/>
          </p:nvSpPr>
          <p:spPr>
            <a:xfrm>
              <a:off x="2251" y="2367"/>
              <a:ext cx="13467" cy="58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CN" altLang="en-US" b="1"/>
                <a:t>Thanks for listening, if you are interested, you can scan the QR code below.</a:t>
              </a:r>
              <a:endParaRPr lang="zh-CN" altLang="en-US" b="1"/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556250" y="2540"/>
            <a:ext cx="9979025" cy="6894830"/>
          </a:xfrm>
          <a:prstGeom prst="flowChartInputOutpu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28930" y="1174115"/>
            <a:ext cx="6400800" cy="1704975"/>
            <a:chOff x="713" y="1898"/>
            <a:chExt cx="10080" cy="2685"/>
          </a:xfrm>
        </p:grpSpPr>
        <p:grpSp>
          <p:nvGrpSpPr>
            <p:cNvPr id="17" name="组合 16"/>
            <p:cNvGrpSpPr/>
            <p:nvPr/>
          </p:nvGrpSpPr>
          <p:grpSpPr>
            <a:xfrm>
              <a:off x="1210" y="2194"/>
              <a:ext cx="9583" cy="2389"/>
              <a:chOff x="1210" y="2194"/>
              <a:chExt cx="9583" cy="2389"/>
            </a:xfrm>
          </p:grpSpPr>
          <p:sp>
            <p:nvSpPr>
              <p:cNvPr id="12" name="文本框 11"/>
              <p:cNvSpPr txBox="1"/>
              <p:nvPr/>
            </p:nvSpPr>
            <p:spPr>
              <a:xfrm>
                <a:off x="1210" y="2238"/>
                <a:ext cx="9583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600">
                    <a:sym typeface="+mn-ea"/>
                  </a:rPr>
                  <a:t>项目背景</a:t>
                </a:r>
                <a:endParaRPr lang="zh-CN" altLang="en-US" sz="6600"/>
              </a:p>
            </p:txBody>
          </p:sp>
          <p:sp>
            <p:nvSpPr>
              <p:cNvPr id="15" name="文本框 14"/>
              <p:cNvSpPr txBox="1"/>
              <p:nvPr/>
            </p:nvSpPr>
            <p:spPr>
              <a:xfrm>
                <a:off x="3872" y="4003"/>
                <a:ext cx="578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zh-CN"/>
              </a:p>
            </p:txBody>
          </p:sp>
          <p:cxnSp>
            <p:nvCxnSpPr>
              <p:cNvPr id="16" name="直接连接符 15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" name="文本框 2"/>
            <p:cNvSpPr txBox="1"/>
            <p:nvPr/>
          </p:nvSpPr>
          <p:spPr>
            <a:xfrm>
              <a:off x="713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01</a:t>
              </a:r>
              <a:endParaRPr lang="en-US" altLang="zh-CN" sz="9600"/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/>
          <p:cNvGrpSpPr/>
          <p:nvPr/>
        </p:nvGrpSpPr>
        <p:grpSpPr>
          <a:xfrm>
            <a:off x="0" y="211845"/>
            <a:ext cx="3495675" cy="852805"/>
            <a:chOff x="0" y="397"/>
            <a:chExt cx="5505" cy="1343"/>
          </a:xfrm>
        </p:grpSpPr>
        <p:cxnSp>
          <p:nvCxnSpPr>
            <p:cNvPr id="2" name="直接连接符 1"/>
            <p:cNvCxnSpPr/>
            <p:nvPr/>
          </p:nvCxnSpPr>
          <p:spPr>
            <a:xfrm flipV="1">
              <a:off x="0" y="1625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" name="文本框 2"/>
            <p:cNvSpPr txBox="1"/>
            <p:nvPr/>
          </p:nvSpPr>
          <p:spPr>
            <a:xfrm>
              <a:off x="1657" y="465"/>
              <a:ext cx="2811" cy="822"/>
            </a:xfrm>
            <a:prstGeom prst="rect">
              <a:avLst/>
            </a:prstGeom>
            <a:noFill/>
          </p:spPr>
          <p:txBody>
            <a:bodyPr wrap="square" rtlCol="0" anchor="t">
              <a:spAutoFit/>
            </a:bodyPr>
            <a:lstStyle/>
            <a:p>
              <a:r>
                <a:rPr lang="zh-CN" altLang="en-US" sz="2800">
                  <a:sym typeface="+mn-ea"/>
                </a:rPr>
                <a:t>项目背景</a:t>
              </a:r>
              <a:endParaRPr lang="zh-CN" altLang="en-US" sz="2800"/>
            </a:p>
          </p:txBody>
        </p:sp>
        <p:sp>
          <p:nvSpPr>
            <p:cNvPr id="2050" name=" 2050"/>
            <p:cNvSpPr/>
            <p:nvPr/>
          </p:nvSpPr>
          <p:spPr bwMode="auto">
            <a:xfrm>
              <a:off x="766" y="397"/>
              <a:ext cx="736" cy="890"/>
            </a:xfrm>
            <a:custGeom>
              <a:avLst/>
              <a:gdLst>
                <a:gd name="T0" fmla="*/ 646796 w 5367"/>
                <a:gd name="T1" fmla="*/ 843536 h 6897"/>
                <a:gd name="T2" fmla="*/ 520861 w 5367"/>
                <a:gd name="T3" fmla="*/ 880824 h 6897"/>
                <a:gd name="T4" fmla="*/ 403764 w 5367"/>
                <a:gd name="T5" fmla="*/ 946285 h 6897"/>
                <a:gd name="T6" fmla="*/ 297714 w 5367"/>
                <a:gd name="T7" fmla="*/ 1036605 h 6897"/>
                <a:gd name="T8" fmla="*/ 204644 w 5367"/>
                <a:gd name="T9" fmla="*/ 1149850 h 6897"/>
                <a:gd name="T10" fmla="*/ 126487 w 5367"/>
                <a:gd name="T11" fmla="*/ 1282429 h 6897"/>
                <a:gd name="T12" fmla="*/ 65729 w 5367"/>
                <a:gd name="T13" fmla="*/ 1432134 h 6897"/>
                <a:gd name="T14" fmla="*/ 23475 w 5367"/>
                <a:gd name="T15" fmla="*/ 1595648 h 6897"/>
                <a:gd name="T16" fmla="*/ 2209 w 5367"/>
                <a:gd name="T17" fmla="*/ 1771316 h 6897"/>
                <a:gd name="T18" fmla="*/ 1481389 w 5367"/>
                <a:gd name="T19" fmla="*/ 1905000 h 6897"/>
                <a:gd name="T20" fmla="*/ 1480009 w 5367"/>
                <a:gd name="T21" fmla="*/ 1771316 h 6897"/>
                <a:gd name="T22" fmla="*/ 1459020 w 5367"/>
                <a:gd name="T23" fmla="*/ 1595648 h 6897"/>
                <a:gd name="T24" fmla="*/ 1417041 w 5367"/>
                <a:gd name="T25" fmla="*/ 1432134 h 6897"/>
                <a:gd name="T26" fmla="*/ 1355731 w 5367"/>
                <a:gd name="T27" fmla="*/ 1282429 h 6897"/>
                <a:gd name="T28" fmla="*/ 1277850 w 5367"/>
                <a:gd name="T29" fmla="*/ 1149850 h 6897"/>
                <a:gd name="T30" fmla="*/ 1184780 w 5367"/>
                <a:gd name="T31" fmla="*/ 1036605 h 6897"/>
                <a:gd name="T32" fmla="*/ 1078730 w 5367"/>
                <a:gd name="T33" fmla="*/ 946285 h 6897"/>
                <a:gd name="T34" fmla="*/ 961633 w 5367"/>
                <a:gd name="T35" fmla="*/ 880824 h 6897"/>
                <a:gd name="T36" fmla="*/ 835422 w 5367"/>
                <a:gd name="T37" fmla="*/ 843536 h 6897"/>
                <a:gd name="T38" fmla="*/ 747875 w 5367"/>
                <a:gd name="T39" fmla="*/ 731120 h 6897"/>
                <a:gd name="T40" fmla="*/ 805043 w 5367"/>
                <a:gd name="T41" fmla="*/ 726701 h 6897"/>
                <a:gd name="T42" fmla="*/ 868286 w 5367"/>
                <a:gd name="T43" fmla="*/ 711786 h 6897"/>
                <a:gd name="T44" fmla="*/ 926559 w 5367"/>
                <a:gd name="T45" fmla="*/ 686927 h 6897"/>
                <a:gd name="T46" fmla="*/ 979032 w 5367"/>
                <a:gd name="T47" fmla="*/ 653230 h 6897"/>
                <a:gd name="T48" fmla="*/ 1024876 w 5367"/>
                <a:gd name="T49" fmla="*/ 611246 h 6897"/>
                <a:gd name="T50" fmla="*/ 1063264 w 5367"/>
                <a:gd name="T51" fmla="*/ 562358 h 6897"/>
                <a:gd name="T52" fmla="*/ 1092815 w 5367"/>
                <a:gd name="T53" fmla="*/ 507945 h 6897"/>
                <a:gd name="T54" fmla="*/ 1112699 w 5367"/>
                <a:gd name="T55" fmla="*/ 448008 h 6897"/>
                <a:gd name="T56" fmla="*/ 1121813 w 5367"/>
                <a:gd name="T57" fmla="*/ 384204 h 6897"/>
                <a:gd name="T58" fmla="*/ 1120432 w 5367"/>
                <a:gd name="T59" fmla="*/ 328134 h 6897"/>
                <a:gd name="T60" fmla="*/ 1108004 w 5367"/>
                <a:gd name="T61" fmla="*/ 265711 h 6897"/>
                <a:gd name="T62" fmla="*/ 1085358 w 5367"/>
                <a:gd name="T63" fmla="*/ 207155 h 6897"/>
                <a:gd name="T64" fmla="*/ 1053322 w 5367"/>
                <a:gd name="T65" fmla="*/ 153847 h 6897"/>
                <a:gd name="T66" fmla="*/ 1012725 w 5367"/>
                <a:gd name="T67" fmla="*/ 107168 h 6897"/>
                <a:gd name="T68" fmla="*/ 964671 w 5367"/>
                <a:gd name="T69" fmla="*/ 67395 h 6897"/>
                <a:gd name="T70" fmla="*/ 910541 w 5367"/>
                <a:gd name="T71" fmla="*/ 36183 h 6897"/>
                <a:gd name="T72" fmla="*/ 850335 w 5367"/>
                <a:gd name="T73" fmla="*/ 14087 h 6897"/>
                <a:gd name="T74" fmla="*/ 786263 w 5367"/>
                <a:gd name="T75" fmla="*/ 1933 h 6897"/>
                <a:gd name="T76" fmla="*/ 728819 w 5367"/>
                <a:gd name="T77" fmla="*/ 276 h 6897"/>
                <a:gd name="T78" fmla="*/ 663366 w 5367"/>
                <a:gd name="T79" fmla="*/ 9391 h 6897"/>
                <a:gd name="T80" fmla="*/ 602332 w 5367"/>
                <a:gd name="T81" fmla="*/ 28726 h 6897"/>
                <a:gd name="T82" fmla="*/ 546545 w 5367"/>
                <a:gd name="T83" fmla="*/ 57451 h 6897"/>
                <a:gd name="T84" fmla="*/ 496282 w 5367"/>
                <a:gd name="T85" fmla="*/ 95015 h 6897"/>
                <a:gd name="T86" fmla="*/ 453751 w 5367"/>
                <a:gd name="T87" fmla="*/ 139761 h 6897"/>
                <a:gd name="T88" fmla="*/ 418954 w 5367"/>
                <a:gd name="T89" fmla="*/ 191411 h 6897"/>
                <a:gd name="T90" fmla="*/ 393546 w 5367"/>
                <a:gd name="T91" fmla="*/ 248310 h 6897"/>
                <a:gd name="T92" fmla="*/ 378356 w 5367"/>
                <a:gd name="T93" fmla="*/ 309628 h 6897"/>
                <a:gd name="T94" fmla="*/ 373938 w 5367"/>
                <a:gd name="T95" fmla="*/ 365698 h 6897"/>
                <a:gd name="T96" fmla="*/ 380013 w 5367"/>
                <a:gd name="T97" fmla="*/ 430054 h 6897"/>
                <a:gd name="T98" fmla="*/ 396584 w 5367"/>
                <a:gd name="T99" fmla="*/ 491096 h 6897"/>
                <a:gd name="T100" fmla="*/ 423372 w 5367"/>
                <a:gd name="T101" fmla="*/ 547719 h 6897"/>
                <a:gd name="T102" fmla="*/ 459551 w 5367"/>
                <a:gd name="T103" fmla="*/ 597988 h 6897"/>
                <a:gd name="T104" fmla="*/ 503186 w 5367"/>
                <a:gd name="T105" fmla="*/ 641905 h 6897"/>
                <a:gd name="T106" fmla="*/ 554278 w 5367"/>
                <a:gd name="T107" fmla="*/ 678088 h 6897"/>
                <a:gd name="T108" fmla="*/ 610894 w 5367"/>
                <a:gd name="T109" fmla="*/ 705709 h 6897"/>
                <a:gd name="T110" fmla="*/ 672756 w 5367"/>
                <a:gd name="T111" fmla="*/ 723662 h 6897"/>
                <a:gd name="T112" fmla="*/ 738209 w 5367"/>
                <a:gd name="T113" fmla="*/ 730844 h 6897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</a:gdLst>
              <a:ahLst/>
              <a:cxnLst>
                <a:cxn ang="T114">
                  <a:pos x="T0" y="T1"/>
                </a:cxn>
                <a:cxn ang="T115">
                  <a:pos x="T2" y="T3"/>
                </a:cxn>
                <a:cxn ang="T116">
                  <a:pos x="T4" y="T5"/>
                </a:cxn>
                <a:cxn ang="T117">
                  <a:pos x="T6" y="T7"/>
                </a:cxn>
                <a:cxn ang="T118">
                  <a:pos x="T8" y="T9"/>
                </a:cxn>
                <a:cxn ang="T119">
                  <a:pos x="T10" y="T11"/>
                </a:cxn>
                <a:cxn ang="T120">
                  <a:pos x="T12" y="T13"/>
                </a:cxn>
                <a:cxn ang="T121">
                  <a:pos x="T14" y="T15"/>
                </a:cxn>
                <a:cxn ang="T122">
                  <a:pos x="T16" y="T17"/>
                </a:cxn>
                <a:cxn ang="T123">
                  <a:pos x="T18" y="T19"/>
                </a:cxn>
                <a:cxn ang="T124">
                  <a:pos x="T20" y="T21"/>
                </a:cxn>
                <a:cxn ang="T125">
                  <a:pos x="T22" y="T23"/>
                </a:cxn>
                <a:cxn ang="T126">
                  <a:pos x="T24" y="T25"/>
                </a:cxn>
                <a:cxn ang="T127">
                  <a:pos x="T26" y="T27"/>
                </a:cxn>
                <a:cxn ang="T128">
                  <a:pos x="T28" y="T29"/>
                </a:cxn>
                <a:cxn ang="T129">
                  <a:pos x="T30" y="T31"/>
                </a:cxn>
                <a:cxn ang="T130">
                  <a:pos x="T32" y="T33"/>
                </a:cxn>
                <a:cxn ang="T131">
                  <a:pos x="T34" y="T35"/>
                </a:cxn>
                <a:cxn ang="T132">
                  <a:pos x="T36" y="T37"/>
                </a:cxn>
                <a:cxn ang="T133">
                  <a:pos x="T38" y="T39"/>
                </a:cxn>
                <a:cxn ang="T134">
                  <a:pos x="T40" y="T41"/>
                </a:cxn>
                <a:cxn ang="T135">
                  <a:pos x="T42" y="T43"/>
                </a:cxn>
                <a:cxn ang="T136">
                  <a:pos x="T44" y="T45"/>
                </a:cxn>
                <a:cxn ang="T137">
                  <a:pos x="T46" y="T47"/>
                </a:cxn>
                <a:cxn ang="T138">
                  <a:pos x="T48" y="T49"/>
                </a:cxn>
                <a:cxn ang="T139">
                  <a:pos x="T50" y="T51"/>
                </a:cxn>
                <a:cxn ang="T140">
                  <a:pos x="T52" y="T53"/>
                </a:cxn>
                <a:cxn ang="T141">
                  <a:pos x="T54" y="T55"/>
                </a:cxn>
                <a:cxn ang="T142">
                  <a:pos x="T56" y="T57"/>
                </a:cxn>
                <a:cxn ang="T143">
                  <a:pos x="T58" y="T59"/>
                </a:cxn>
                <a:cxn ang="T144">
                  <a:pos x="T60" y="T61"/>
                </a:cxn>
                <a:cxn ang="T145">
                  <a:pos x="T62" y="T63"/>
                </a:cxn>
                <a:cxn ang="T146">
                  <a:pos x="T64" y="T65"/>
                </a:cxn>
                <a:cxn ang="T147">
                  <a:pos x="T66" y="T67"/>
                </a:cxn>
                <a:cxn ang="T148">
                  <a:pos x="T68" y="T69"/>
                </a:cxn>
                <a:cxn ang="T149">
                  <a:pos x="T70" y="T71"/>
                </a:cxn>
                <a:cxn ang="T150">
                  <a:pos x="T72" y="T73"/>
                </a:cxn>
                <a:cxn ang="T151">
                  <a:pos x="T74" y="T75"/>
                </a:cxn>
                <a:cxn ang="T152">
                  <a:pos x="T76" y="T77"/>
                </a:cxn>
                <a:cxn ang="T153">
                  <a:pos x="T78" y="T79"/>
                </a:cxn>
                <a:cxn ang="T154">
                  <a:pos x="T80" y="T81"/>
                </a:cxn>
                <a:cxn ang="T155">
                  <a:pos x="T82" y="T83"/>
                </a:cxn>
                <a:cxn ang="T156">
                  <a:pos x="T84" y="T85"/>
                </a:cxn>
                <a:cxn ang="T157">
                  <a:pos x="T86" y="T87"/>
                </a:cxn>
                <a:cxn ang="T158">
                  <a:pos x="T88" y="T89"/>
                </a:cxn>
                <a:cxn ang="T159">
                  <a:pos x="T90" y="T91"/>
                </a:cxn>
                <a:cxn ang="T160">
                  <a:pos x="T92" y="T93"/>
                </a:cxn>
                <a:cxn ang="T161">
                  <a:pos x="T94" y="T95"/>
                </a:cxn>
                <a:cxn ang="T162">
                  <a:pos x="T96" y="T97"/>
                </a:cxn>
                <a:cxn ang="T163">
                  <a:pos x="T98" y="T99"/>
                </a:cxn>
                <a:cxn ang="T164">
                  <a:pos x="T100" y="T101"/>
                </a:cxn>
                <a:cxn ang="T165">
                  <a:pos x="T102" y="T103"/>
                </a:cxn>
                <a:cxn ang="T166">
                  <a:pos x="T104" y="T105"/>
                </a:cxn>
                <a:cxn ang="T167">
                  <a:pos x="T106" y="T107"/>
                </a:cxn>
                <a:cxn ang="T168">
                  <a:pos x="T108" y="T109"/>
                </a:cxn>
                <a:cxn ang="T169">
                  <a:pos x="T110" y="T111"/>
                </a:cxn>
                <a:cxn ang="T170">
                  <a:pos x="T112" y="T113"/>
                </a:cxn>
              </a:cxnLst>
              <a:rect l="0" t="0" r="r" b="b"/>
              <a:pathLst>
                <a:path w="5367" h="6897">
                  <a:moveTo>
                    <a:pt x="2684" y="3025"/>
                  </a:moveTo>
                  <a:lnTo>
                    <a:pt x="2684" y="3025"/>
                  </a:lnTo>
                  <a:lnTo>
                    <a:pt x="2615" y="3026"/>
                  </a:lnTo>
                  <a:lnTo>
                    <a:pt x="2545" y="3029"/>
                  </a:lnTo>
                  <a:lnTo>
                    <a:pt x="2478" y="3035"/>
                  </a:lnTo>
                  <a:lnTo>
                    <a:pt x="2409" y="3043"/>
                  </a:lnTo>
                  <a:lnTo>
                    <a:pt x="2342" y="3054"/>
                  </a:lnTo>
                  <a:lnTo>
                    <a:pt x="2275" y="3066"/>
                  </a:lnTo>
                  <a:lnTo>
                    <a:pt x="2209" y="3081"/>
                  </a:lnTo>
                  <a:lnTo>
                    <a:pt x="2143" y="3099"/>
                  </a:lnTo>
                  <a:lnTo>
                    <a:pt x="2077" y="3118"/>
                  </a:lnTo>
                  <a:lnTo>
                    <a:pt x="2013" y="3140"/>
                  </a:lnTo>
                  <a:lnTo>
                    <a:pt x="1949" y="3163"/>
                  </a:lnTo>
                  <a:lnTo>
                    <a:pt x="1886" y="3189"/>
                  </a:lnTo>
                  <a:lnTo>
                    <a:pt x="1823" y="3217"/>
                  </a:lnTo>
                  <a:lnTo>
                    <a:pt x="1761" y="3247"/>
                  </a:lnTo>
                  <a:lnTo>
                    <a:pt x="1700" y="3279"/>
                  </a:lnTo>
                  <a:lnTo>
                    <a:pt x="1639" y="3313"/>
                  </a:lnTo>
                  <a:lnTo>
                    <a:pt x="1579" y="3349"/>
                  </a:lnTo>
                  <a:lnTo>
                    <a:pt x="1521" y="3386"/>
                  </a:lnTo>
                  <a:lnTo>
                    <a:pt x="1462" y="3426"/>
                  </a:lnTo>
                  <a:lnTo>
                    <a:pt x="1405" y="3468"/>
                  </a:lnTo>
                  <a:lnTo>
                    <a:pt x="1348" y="3511"/>
                  </a:lnTo>
                  <a:lnTo>
                    <a:pt x="1293" y="3556"/>
                  </a:lnTo>
                  <a:lnTo>
                    <a:pt x="1237" y="3603"/>
                  </a:lnTo>
                  <a:lnTo>
                    <a:pt x="1183" y="3651"/>
                  </a:lnTo>
                  <a:lnTo>
                    <a:pt x="1131" y="3702"/>
                  </a:lnTo>
                  <a:lnTo>
                    <a:pt x="1078" y="3753"/>
                  </a:lnTo>
                  <a:lnTo>
                    <a:pt x="1027" y="3807"/>
                  </a:lnTo>
                  <a:lnTo>
                    <a:pt x="976" y="3863"/>
                  </a:lnTo>
                  <a:lnTo>
                    <a:pt x="927" y="3920"/>
                  </a:lnTo>
                  <a:lnTo>
                    <a:pt x="880" y="3978"/>
                  </a:lnTo>
                  <a:lnTo>
                    <a:pt x="833" y="4038"/>
                  </a:lnTo>
                  <a:lnTo>
                    <a:pt x="786" y="4100"/>
                  </a:lnTo>
                  <a:lnTo>
                    <a:pt x="741" y="4163"/>
                  </a:lnTo>
                  <a:lnTo>
                    <a:pt x="698" y="4227"/>
                  </a:lnTo>
                  <a:lnTo>
                    <a:pt x="655" y="4293"/>
                  </a:lnTo>
                  <a:lnTo>
                    <a:pt x="613" y="4361"/>
                  </a:lnTo>
                  <a:lnTo>
                    <a:pt x="573" y="4429"/>
                  </a:lnTo>
                  <a:lnTo>
                    <a:pt x="533" y="4499"/>
                  </a:lnTo>
                  <a:lnTo>
                    <a:pt x="495" y="4570"/>
                  </a:lnTo>
                  <a:lnTo>
                    <a:pt x="458" y="4643"/>
                  </a:lnTo>
                  <a:lnTo>
                    <a:pt x="423" y="4717"/>
                  </a:lnTo>
                  <a:lnTo>
                    <a:pt x="388" y="4791"/>
                  </a:lnTo>
                  <a:lnTo>
                    <a:pt x="356" y="4868"/>
                  </a:lnTo>
                  <a:lnTo>
                    <a:pt x="324" y="4945"/>
                  </a:lnTo>
                  <a:lnTo>
                    <a:pt x="294" y="5024"/>
                  </a:lnTo>
                  <a:lnTo>
                    <a:pt x="265" y="5104"/>
                  </a:lnTo>
                  <a:lnTo>
                    <a:pt x="238" y="5185"/>
                  </a:lnTo>
                  <a:lnTo>
                    <a:pt x="211" y="5266"/>
                  </a:lnTo>
                  <a:lnTo>
                    <a:pt x="186" y="5349"/>
                  </a:lnTo>
                  <a:lnTo>
                    <a:pt x="163" y="5433"/>
                  </a:lnTo>
                  <a:lnTo>
                    <a:pt x="141" y="5518"/>
                  </a:lnTo>
                  <a:lnTo>
                    <a:pt x="121" y="5603"/>
                  </a:lnTo>
                  <a:lnTo>
                    <a:pt x="102" y="5690"/>
                  </a:lnTo>
                  <a:lnTo>
                    <a:pt x="85" y="5777"/>
                  </a:lnTo>
                  <a:lnTo>
                    <a:pt x="69" y="5866"/>
                  </a:lnTo>
                  <a:lnTo>
                    <a:pt x="54" y="5955"/>
                  </a:lnTo>
                  <a:lnTo>
                    <a:pt x="42" y="6045"/>
                  </a:lnTo>
                  <a:lnTo>
                    <a:pt x="31" y="6136"/>
                  </a:lnTo>
                  <a:lnTo>
                    <a:pt x="22" y="6227"/>
                  </a:lnTo>
                  <a:lnTo>
                    <a:pt x="14" y="6319"/>
                  </a:lnTo>
                  <a:lnTo>
                    <a:pt x="8" y="6413"/>
                  </a:lnTo>
                  <a:lnTo>
                    <a:pt x="4" y="6506"/>
                  </a:lnTo>
                  <a:lnTo>
                    <a:pt x="1" y="6600"/>
                  </a:lnTo>
                  <a:lnTo>
                    <a:pt x="0" y="6695"/>
                  </a:lnTo>
                  <a:lnTo>
                    <a:pt x="1" y="6796"/>
                  </a:lnTo>
                  <a:lnTo>
                    <a:pt x="5" y="6897"/>
                  </a:lnTo>
                  <a:lnTo>
                    <a:pt x="5364" y="6897"/>
                  </a:lnTo>
                  <a:lnTo>
                    <a:pt x="5366" y="6796"/>
                  </a:lnTo>
                  <a:lnTo>
                    <a:pt x="5367" y="6695"/>
                  </a:lnTo>
                  <a:lnTo>
                    <a:pt x="5367" y="6600"/>
                  </a:lnTo>
                  <a:lnTo>
                    <a:pt x="5364" y="6506"/>
                  </a:lnTo>
                  <a:lnTo>
                    <a:pt x="5359" y="6413"/>
                  </a:lnTo>
                  <a:lnTo>
                    <a:pt x="5353" y="6319"/>
                  </a:lnTo>
                  <a:lnTo>
                    <a:pt x="5346" y="6227"/>
                  </a:lnTo>
                  <a:lnTo>
                    <a:pt x="5337" y="6136"/>
                  </a:lnTo>
                  <a:lnTo>
                    <a:pt x="5325" y="6045"/>
                  </a:lnTo>
                  <a:lnTo>
                    <a:pt x="5313" y="5955"/>
                  </a:lnTo>
                  <a:lnTo>
                    <a:pt x="5298" y="5866"/>
                  </a:lnTo>
                  <a:lnTo>
                    <a:pt x="5283" y="5777"/>
                  </a:lnTo>
                  <a:lnTo>
                    <a:pt x="5266" y="5690"/>
                  </a:lnTo>
                  <a:lnTo>
                    <a:pt x="5247" y="5603"/>
                  </a:lnTo>
                  <a:lnTo>
                    <a:pt x="5226" y="5518"/>
                  </a:lnTo>
                  <a:lnTo>
                    <a:pt x="5205" y="5433"/>
                  </a:lnTo>
                  <a:lnTo>
                    <a:pt x="5181" y="5349"/>
                  </a:lnTo>
                  <a:lnTo>
                    <a:pt x="5157" y="5266"/>
                  </a:lnTo>
                  <a:lnTo>
                    <a:pt x="5131" y="5185"/>
                  </a:lnTo>
                  <a:lnTo>
                    <a:pt x="5103" y="5104"/>
                  </a:lnTo>
                  <a:lnTo>
                    <a:pt x="5073" y="5024"/>
                  </a:lnTo>
                  <a:lnTo>
                    <a:pt x="5043" y="4945"/>
                  </a:lnTo>
                  <a:lnTo>
                    <a:pt x="5012" y="4868"/>
                  </a:lnTo>
                  <a:lnTo>
                    <a:pt x="4979" y="4791"/>
                  </a:lnTo>
                  <a:lnTo>
                    <a:pt x="4945" y="4717"/>
                  </a:lnTo>
                  <a:lnTo>
                    <a:pt x="4909" y="4643"/>
                  </a:lnTo>
                  <a:lnTo>
                    <a:pt x="4872" y="4570"/>
                  </a:lnTo>
                  <a:lnTo>
                    <a:pt x="4834" y="4499"/>
                  </a:lnTo>
                  <a:lnTo>
                    <a:pt x="4796" y="4429"/>
                  </a:lnTo>
                  <a:lnTo>
                    <a:pt x="4755" y="4361"/>
                  </a:lnTo>
                  <a:lnTo>
                    <a:pt x="4713" y="4293"/>
                  </a:lnTo>
                  <a:lnTo>
                    <a:pt x="4671" y="4227"/>
                  </a:lnTo>
                  <a:lnTo>
                    <a:pt x="4627" y="4163"/>
                  </a:lnTo>
                  <a:lnTo>
                    <a:pt x="4582" y="4100"/>
                  </a:lnTo>
                  <a:lnTo>
                    <a:pt x="4536" y="4038"/>
                  </a:lnTo>
                  <a:lnTo>
                    <a:pt x="4489" y="3978"/>
                  </a:lnTo>
                  <a:lnTo>
                    <a:pt x="4440" y="3920"/>
                  </a:lnTo>
                  <a:lnTo>
                    <a:pt x="4391" y="3863"/>
                  </a:lnTo>
                  <a:lnTo>
                    <a:pt x="4340" y="3807"/>
                  </a:lnTo>
                  <a:lnTo>
                    <a:pt x="4290" y="3753"/>
                  </a:lnTo>
                  <a:lnTo>
                    <a:pt x="4238" y="3702"/>
                  </a:lnTo>
                  <a:lnTo>
                    <a:pt x="4184" y="3651"/>
                  </a:lnTo>
                  <a:lnTo>
                    <a:pt x="4130" y="3603"/>
                  </a:lnTo>
                  <a:lnTo>
                    <a:pt x="4076" y="3556"/>
                  </a:lnTo>
                  <a:lnTo>
                    <a:pt x="4020" y="3511"/>
                  </a:lnTo>
                  <a:lnTo>
                    <a:pt x="3963" y="3468"/>
                  </a:lnTo>
                  <a:lnTo>
                    <a:pt x="3906" y="3426"/>
                  </a:lnTo>
                  <a:lnTo>
                    <a:pt x="3848" y="3386"/>
                  </a:lnTo>
                  <a:lnTo>
                    <a:pt x="3788" y="3349"/>
                  </a:lnTo>
                  <a:lnTo>
                    <a:pt x="3728" y="3313"/>
                  </a:lnTo>
                  <a:lnTo>
                    <a:pt x="3668" y="3279"/>
                  </a:lnTo>
                  <a:lnTo>
                    <a:pt x="3607" y="3247"/>
                  </a:lnTo>
                  <a:lnTo>
                    <a:pt x="3545" y="3217"/>
                  </a:lnTo>
                  <a:lnTo>
                    <a:pt x="3482" y="3189"/>
                  </a:lnTo>
                  <a:lnTo>
                    <a:pt x="3419" y="3163"/>
                  </a:lnTo>
                  <a:lnTo>
                    <a:pt x="3355" y="3140"/>
                  </a:lnTo>
                  <a:lnTo>
                    <a:pt x="3290" y="3118"/>
                  </a:lnTo>
                  <a:lnTo>
                    <a:pt x="3225" y="3099"/>
                  </a:lnTo>
                  <a:lnTo>
                    <a:pt x="3159" y="3081"/>
                  </a:lnTo>
                  <a:lnTo>
                    <a:pt x="3093" y="3066"/>
                  </a:lnTo>
                  <a:lnTo>
                    <a:pt x="3025" y="3054"/>
                  </a:lnTo>
                  <a:lnTo>
                    <a:pt x="2958" y="3043"/>
                  </a:lnTo>
                  <a:lnTo>
                    <a:pt x="2891" y="3035"/>
                  </a:lnTo>
                  <a:lnTo>
                    <a:pt x="2822" y="3029"/>
                  </a:lnTo>
                  <a:lnTo>
                    <a:pt x="2753" y="3026"/>
                  </a:lnTo>
                  <a:lnTo>
                    <a:pt x="2684" y="3025"/>
                  </a:lnTo>
                  <a:close/>
                  <a:moveTo>
                    <a:pt x="2708" y="2647"/>
                  </a:moveTo>
                  <a:lnTo>
                    <a:pt x="2708" y="2647"/>
                  </a:lnTo>
                  <a:lnTo>
                    <a:pt x="2743" y="2646"/>
                  </a:lnTo>
                  <a:lnTo>
                    <a:pt x="2778" y="2645"/>
                  </a:lnTo>
                  <a:lnTo>
                    <a:pt x="2813" y="2643"/>
                  </a:lnTo>
                  <a:lnTo>
                    <a:pt x="2847" y="2640"/>
                  </a:lnTo>
                  <a:lnTo>
                    <a:pt x="2882" y="2636"/>
                  </a:lnTo>
                  <a:lnTo>
                    <a:pt x="2915" y="2631"/>
                  </a:lnTo>
                  <a:lnTo>
                    <a:pt x="2949" y="2626"/>
                  </a:lnTo>
                  <a:lnTo>
                    <a:pt x="2982" y="2620"/>
                  </a:lnTo>
                  <a:lnTo>
                    <a:pt x="3014" y="2613"/>
                  </a:lnTo>
                  <a:lnTo>
                    <a:pt x="3047" y="2605"/>
                  </a:lnTo>
                  <a:lnTo>
                    <a:pt x="3079" y="2596"/>
                  </a:lnTo>
                  <a:lnTo>
                    <a:pt x="3112" y="2587"/>
                  </a:lnTo>
                  <a:lnTo>
                    <a:pt x="3144" y="2577"/>
                  </a:lnTo>
                  <a:lnTo>
                    <a:pt x="3175" y="2566"/>
                  </a:lnTo>
                  <a:lnTo>
                    <a:pt x="3205" y="2555"/>
                  </a:lnTo>
                  <a:lnTo>
                    <a:pt x="3236" y="2542"/>
                  </a:lnTo>
                  <a:lnTo>
                    <a:pt x="3266" y="2530"/>
                  </a:lnTo>
                  <a:lnTo>
                    <a:pt x="3297" y="2517"/>
                  </a:lnTo>
                  <a:lnTo>
                    <a:pt x="3326" y="2502"/>
                  </a:lnTo>
                  <a:lnTo>
                    <a:pt x="3355" y="2487"/>
                  </a:lnTo>
                  <a:lnTo>
                    <a:pt x="3383" y="2472"/>
                  </a:lnTo>
                  <a:lnTo>
                    <a:pt x="3411" y="2455"/>
                  </a:lnTo>
                  <a:lnTo>
                    <a:pt x="3439" y="2438"/>
                  </a:lnTo>
                  <a:lnTo>
                    <a:pt x="3466" y="2421"/>
                  </a:lnTo>
                  <a:lnTo>
                    <a:pt x="3493" y="2403"/>
                  </a:lnTo>
                  <a:lnTo>
                    <a:pt x="3519" y="2384"/>
                  </a:lnTo>
                  <a:lnTo>
                    <a:pt x="3545" y="2365"/>
                  </a:lnTo>
                  <a:lnTo>
                    <a:pt x="3571" y="2345"/>
                  </a:lnTo>
                  <a:lnTo>
                    <a:pt x="3596" y="2324"/>
                  </a:lnTo>
                  <a:lnTo>
                    <a:pt x="3619" y="2303"/>
                  </a:lnTo>
                  <a:lnTo>
                    <a:pt x="3643" y="2282"/>
                  </a:lnTo>
                  <a:lnTo>
                    <a:pt x="3667" y="2259"/>
                  </a:lnTo>
                  <a:lnTo>
                    <a:pt x="3689" y="2237"/>
                  </a:lnTo>
                  <a:lnTo>
                    <a:pt x="3711" y="2213"/>
                  </a:lnTo>
                  <a:lnTo>
                    <a:pt x="3733" y="2189"/>
                  </a:lnTo>
                  <a:lnTo>
                    <a:pt x="3754" y="2165"/>
                  </a:lnTo>
                  <a:lnTo>
                    <a:pt x="3774" y="2140"/>
                  </a:lnTo>
                  <a:lnTo>
                    <a:pt x="3795" y="2115"/>
                  </a:lnTo>
                  <a:lnTo>
                    <a:pt x="3814" y="2089"/>
                  </a:lnTo>
                  <a:lnTo>
                    <a:pt x="3832" y="2063"/>
                  </a:lnTo>
                  <a:lnTo>
                    <a:pt x="3850" y="2036"/>
                  </a:lnTo>
                  <a:lnTo>
                    <a:pt x="3868" y="2010"/>
                  </a:lnTo>
                  <a:lnTo>
                    <a:pt x="3884" y="1983"/>
                  </a:lnTo>
                  <a:lnTo>
                    <a:pt x="3900" y="1954"/>
                  </a:lnTo>
                  <a:lnTo>
                    <a:pt x="3915" y="1925"/>
                  </a:lnTo>
                  <a:lnTo>
                    <a:pt x="3930" y="1897"/>
                  </a:lnTo>
                  <a:lnTo>
                    <a:pt x="3944" y="1868"/>
                  </a:lnTo>
                  <a:lnTo>
                    <a:pt x="3957" y="1839"/>
                  </a:lnTo>
                  <a:lnTo>
                    <a:pt x="3970" y="1808"/>
                  </a:lnTo>
                  <a:lnTo>
                    <a:pt x="3981" y="1778"/>
                  </a:lnTo>
                  <a:lnTo>
                    <a:pt x="3993" y="1748"/>
                  </a:lnTo>
                  <a:lnTo>
                    <a:pt x="4003" y="1717"/>
                  </a:lnTo>
                  <a:lnTo>
                    <a:pt x="4012" y="1686"/>
                  </a:lnTo>
                  <a:lnTo>
                    <a:pt x="4021" y="1654"/>
                  </a:lnTo>
                  <a:lnTo>
                    <a:pt x="4029" y="1622"/>
                  </a:lnTo>
                  <a:lnTo>
                    <a:pt x="4036" y="1590"/>
                  </a:lnTo>
                  <a:lnTo>
                    <a:pt x="4042" y="1557"/>
                  </a:lnTo>
                  <a:lnTo>
                    <a:pt x="4048" y="1525"/>
                  </a:lnTo>
                  <a:lnTo>
                    <a:pt x="4052" y="1492"/>
                  </a:lnTo>
                  <a:lnTo>
                    <a:pt x="4057" y="1459"/>
                  </a:lnTo>
                  <a:lnTo>
                    <a:pt x="4060" y="1425"/>
                  </a:lnTo>
                  <a:lnTo>
                    <a:pt x="4062" y="1391"/>
                  </a:lnTo>
                  <a:lnTo>
                    <a:pt x="4063" y="1357"/>
                  </a:lnTo>
                  <a:lnTo>
                    <a:pt x="4063" y="1324"/>
                  </a:lnTo>
                  <a:lnTo>
                    <a:pt x="4063" y="1289"/>
                  </a:lnTo>
                  <a:lnTo>
                    <a:pt x="4062" y="1255"/>
                  </a:lnTo>
                  <a:lnTo>
                    <a:pt x="4060" y="1221"/>
                  </a:lnTo>
                  <a:lnTo>
                    <a:pt x="4057" y="1188"/>
                  </a:lnTo>
                  <a:lnTo>
                    <a:pt x="4052" y="1155"/>
                  </a:lnTo>
                  <a:lnTo>
                    <a:pt x="4048" y="1121"/>
                  </a:lnTo>
                  <a:lnTo>
                    <a:pt x="4042" y="1089"/>
                  </a:lnTo>
                  <a:lnTo>
                    <a:pt x="4036" y="1057"/>
                  </a:lnTo>
                  <a:lnTo>
                    <a:pt x="4029" y="1025"/>
                  </a:lnTo>
                  <a:lnTo>
                    <a:pt x="4021" y="993"/>
                  </a:lnTo>
                  <a:lnTo>
                    <a:pt x="4012" y="962"/>
                  </a:lnTo>
                  <a:lnTo>
                    <a:pt x="4003" y="930"/>
                  </a:lnTo>
                  <a:lnTo>
                    <a:pt x="3993" y="899"/>
                  </a:lnTo>
                  <a:lnTo>
                    <a:pt x="3981" y="868"/>
                  </a:lnTo>
                  <a:lnTo>
                    <a:pt x="3970" y="838"/>
                  </a:lnTo>
                  <a:lnTo>
                    <a:pt x="3957" y="809"/>
                  </a:lnTo>
                  <a:lnTo>
                    <a:pt x="3944" y="778"/>
                  </a:lnTo>
                  <a:lnTo>
                    <a:pt x="3930" y="750"/>
                  </a:lnTo>
                  <a:lnTo>
                    <a:pt x="3915" y="721"/>
                  </a:lnTo>
                  <a:lnTo>
                    <a:pt x="3900" y="693"/>
                  </a:lnTo>
                  <a:lnTo>
                    <a:pt x="3884" y="665"/>
                  </a:lnTo>
                  <a:lnTo>
                    <a:pt x="3868" y="638"/>
                  </a:lnTo>
                  <a:lnTo>
                    <a:pt x="3850" y="610"/>
                  </a:lnTo>
                  <a:lnTo>
                    <a:pt x="3832" y="584"/>
                  </a:lnTo>
                  <a:lnTo>
                    <a:pt x="3814" y="557"/>
                  </a:lnTo>
                  <a:lnTo>
                    <a:pt x="3795" y="532"/>
                  </a:lnTo>
                  <a:lnTo>
                    <a:pt x="3774" y="506"/>
                  </a:lnTo>
                  <a:lnTo>
                    <a:pt x="3754" y="481"/>
                  </a:lnTo>
                  <a:lnTo>
                    <a:pt x="3733" y="458"/>
                  </a:lnTo>
                  <a:lnTo>
                    <a:pt x="3711" y="433"/>
                  </a:lnTo>
                  <a:lnTo>
                    <a:pt x="3689" y="411"/>
                  </a:lnTo>
                  <a:lnTo>
                    <a:pt x="3667" y="388"/>
                  </a:lnTo>
                  <a:lnTo>
                    <a:pt x="3643" y="366"/>
                  </a:lnTo>
                  <a:lnTo>
                    <a:pt x="3619" y="344"/>
                  </a:lnTo>
                  <a:lnTo>
                    <a:pt x="3596" y="323"/>
                  </a:lnTo>
                  <a:lnTo>
                    <a:pt x="3571" y="303"/>
                  </a:lnTo>
                  <a:lnTo>
                    <a:pt x="3545" y="282"/>
                  </a:lnTo>
                  <a:lnTo>
                    <a:pt x="3519" y="263"/>
                  </a:lnTo>
                  <a:lnTo>
                    <a:pt x="3493" y="244"/>
                  </a:lnTo>
                  <a:lnTo>
                    <a:pt x="3466" y="226"/>
                  </a:lnTo>
                  <a:lnTo>
                    <a:pt x="3439" y="208"/>
                  </a:lnTo>
                  <a:lnTo>
                    <a:pt x="3411" y="191"/>
                  </a:lnTo>
                  <a:lnTo>
                    <a:pt x="3383" y="176"/>
                  </a:lnTo>
                  <a:lnTo>
                    <a:pt x="3355" y="160"/>
                  </a:lnTo>
                  <a:lnTo>
                    <a:pt x="3326" y="145"/>
                  </a:lnTo>
                  <a:lnTo>
                    <a:pt x="3297" y="131"/>
                  </a:lnTo>
                  <a:lnTo>
                    <a:pt x="3266" y="117"/>
                  </a:lnTo>
                  <a:lnTo>
                    <a:pt x="3236" y="104"/>
                  </a:lnTo>
                  <a:lnTo>
                    <a:pt x="3205" y="92"/>
                  </a:lnTo>
                  <a:lnTo>
                    <a:pt x="3175" y="80"/>
                  </a:lnTo>
                  <a:lnTo>
                    <a:pt x="3144" y="70"/>
                  </a:lnTo>
                  <a:lnTo>
                    <a:pt x="3112" y="60"/>
                  </a:lnTo>
                  <a:lnTo>
                    <a:pt x="3079" y="51"/>
                  </a:lnTo>
                  <a:lnTo>
                    <a:pt x="3047" y="42"/>
                  </a:lnTo>
                  <a:lnTo>
                    <a:pt x="3014" y="34"/>
                  </a:lnTo>
                  <a:lnTo>
                    <a:pt x="2982" y="27"/>
                  </a:lnTo>
                  <a:lnTo>
                    <a:pt x="2949" y="20"/>
                  </a:lnTo>
                  <a:lnTo>
                    <a:pt x="2915" y="15"/>
                  </a:lnTo>
                  <a:lnTo>
                    <a:pt x="2882" y="10"/>
                  </a:lnTo>
                  <a:lnTo>
                    <a:pt x="2847" y="7"/>
                  </a:lnTo>
                  <a:lnTo>
                    <a:pt x="2813" y="4"/>
                  </a:lnTo>
                  <a:lnTo>
                    <a:pt x="2778" y="1"/>
                  </a:lnTo>
                  <a:lnTo>
                    <a:pt x="2743" y="0"/>
                  </a:lnTo>
                  <a:lnTo>
                    <a:pt x="2708" y="0"/>
                  </a:lnTo>
                  <a:lnTo>
                    <a:pt x="2673" y="0"/>
                  </a:lnTo>
                  <a:lnTo>
                    <a:pt x="2639" y="1"/>
                  </a:lnTo>
                  <a:lnTo>
                    <a:pt x="2605" y="4"/>
                  </a:lnTo>
                  <a:lnTo>
                    <a:pt x="2570" y="7"/>
                  </a:lnTo>
                  <a:lnTo>
                    <a:pt x="2536" y="10"/>
                  </a:lnTo>
                  <a:lnTo>
                    <a:pt x="2503" y="15"/>
                  </a:lnTo>
                  <a:lnTo>
                    <a:pt x="2469" y="20"/>
                  </a:lnTo>
                  <a:lnTo>
                    <a:pt x="2436" y="27"/>
                  </a:lnTo>
                  <a:lnTo>
                    <a:pt x="2402" y="34"/>
                  </a:lnTo>
                  <a:lnTo>
                    <a:pt x="2370" y="42"/>
                  </a:lnTo>
                  <a:lnTo>
                    <a:pt x="2338" y="51"/>
                  </a:lnTo>
                  <a:lnTo>
                    <a:pt x="2306" y="60"/>
                  </a:lnTo>
                  <a:lnTo>
                    <a:pt x="2274" y="70"/>
                  </a:lnTo>
                  <a:lnTo>
                    <a:pt x="2243" y="80"/>
                  </a:lnTo>
                  <a:lnTo>
                    <a:pt x="2212" y="92"/>
                  </a:lnTo>
                  <a:lnTo>
                    <a:pt x="2181" y="104"/>
                  </a:lnTo>
                  <a:lnTo>
                    <a:pt x="2152" y="117"/>
                  </a:lnTo>
                  <a:lnTo>
                    <a:pt x="2121" y="131"/>
                  </a:lnTo>
                  <a:lnTo>
                    <a:pt x="2092" y="145"/>
                  </a:lnTo>
                  <a:lnTo>
                    <a:pt x="2063" y="160"/>
                  </a:lnTo>
                  <a:lnTo>
                    <a:pt x="2035" y="176"/>
                  </a:lnTo>
                  <a:lnTo>
                    <a:pt x="2007" y="191"/>
                  </a:lnTo>
                  <a:lnTo>
                    <a:pt x="1979" y="208"/>
                  </a:lnTo>
                  <a:lnTo>
                    <a:pt x="1952" y="226"/>
                  </a:lnTo>
                  <a:lnTo>
                    <a:pt x="1925" y="244"/>
                  </a:lnTo>
                  <a:lnTo>
                    <a:pt x="1899" y="263"/>
                  </a:lnTo>
                  <a:lnTo>
                    <a:pt x="1873" y="282"/>
                  </a:lnTo>
                  <a:lnTo>
                    <a:pt x="1847" y="303"/>
                  </a:lnTo>
                  <a:lnTo>
                    <a:pt x="1822" y="323"/>
                  </a:lnTo>
                  <a:lnTo>
                    <a:pt x="1797" y="344"/>
                  </a:lnTo>
                  <a:lnTo>
                    <a:pt x="1774" y="366"/>
                  </a:lnTo>
                  <a:lnTo>
                    <a:pt x="1751" y="388"/>
                  </a:lnTo>
                  <a:lnTo>
                    <a:pt x="1728" y="411"/>
                  </a:lnTo>
                  <a:lnTo>
                    <a:pt x="1706" y="433"/>
                  </a:lnTo>
                  <a:lnTo>
                    <a:pt x="1685" y="458"/>
                  </a:lnTo>
                  <a:lnTo>
                    <a:pt x="1664" y="481"/>
                  </a:lnTo>
                  <a:lnTo>
                    <a:pt x="1643" y="506"/>
                  </a:lnTo>
                  <a:lnTo>
                    <a:pt x="1623" y="532"/>
                  </a:lnTo>
                  <a:lnTo>
                    <a:pt x="1604" y="557"/>
                  </a:lnTo>
                  <a:lnTo>
                    <a:pt x="1586" y="584"/>
                  </a:lnTo>
                  <a:lnTo>
                    <a:pt x="1568" y="610"/>
                  </a:lnTo>
                  <a:lnTo>
                    <a:pt x="1550" y="638"/>
                  </a:lnTo>
                  <a:lnTo>
                    <a:pt x="1533" y="665"/>
                  </a:lnTo>
                  <a:lnTo>
                    <a:pt x="1517" y="693"/>
                  </a:lnTo>
                  <a:lnTo>
                    <a:pt x="1503" y="721"/>
                  </a:lnTo>
                  <a:lnTo>
                    <a:pt x="1488" y="750"/>
                  </a:lnTo>
                  <a:lnTo>
                    <a:pt x="1474" y="778"/>
                  </a:lnTo>
                  <a:lnTo>
                    <a:pt x="1461" y="809"/>
                  </a:lnTo>
                  <a:lnTo>
                    <a:pt x="1448" y="838"/>
                  </a:lnTo>
                  <a:lnTo>
                    <a:pt x="1436" y="868"/>
                  </a:lnTo>
                  <a:lnTo>
                    <a:pt x="1425" y="899"/>
                  </a:lnTo>
                  <a:lnTo>
                    <a:pt x="1415" y="930"/>
                  </a:lnTo>
                  <a:lnTo>
                    <a:pt x="1406" y="962"/>
                  </a:lnTo>
                  <a:lnTo>
                    <a:pt x="1397" y="993"/>
                  </a:lnTo>
                  <a:lnTo>
                    <a:pt x="1389" y="1025"/>
                  </a:lnTo>
                  <a:lnTo>
                    <a:pt x="1381" y="1057"/>
                  </a:lnTo>
                  <a:lnTo>
                    <a:pt x="1376" y="1089"/>
                  </a:lnTo>
                  <a:lnTo>
                    <a:pt x="1370" y="1121"/>
                  </a:lnTo>
                  <a:lnTo>
                    <a:pt x="1366" y="1155"/>
                  </a:lnTo>
                  <a:lnTo>
                    <a:pt x="1361" y="1188"/>
                  </a:lnTo>
                  <a:lnTo>
                    <a:pt x="1358" y="1221"/>
                  </a:lnTo>
                  <a:lnTo>
                    <a:pt x="1355" y="1255"/>
                  </a:lnTo>
                  <a:lnTo>
                    <a:pt x="1354" y="1289"/>
                  </a:lnTo>
                  <a:lnTo>
                    <a:pt x="1354" y="1324"/>
                  </a:lnTo>
                  <a:lnTo>
                    <a:pt x="1354" y="1357"/>
                  </a:lnTo>
                  <a:lnTo>
                    <a:pt x="1355" y="1391"/>
                  </a:lnTo>
                  <a:lnTo>
                    <a:pt x="1358" y="1425"/>
                  </a:lnTo>
                  <a:lnTo>
                    <a:pt x="1361" y="1459"/>
                  </a:lnTo>
                  <a:lnTo>
                    <a:pt x="1366" y="1492"/>
                  </a:lnTo>
                  <a:lnTo>
                    <a:pt x="1370" y="1525"/>
                  </a:lnTo>
                  <a:lnTo>
                    <a:pt x="1376" y="1557"/>
                  </a:lnTo>
                  <a:lnTo>
                    <a:pt x="1381" y="1590"/>
                  </a:lnTo>
                  <a:lnTo>
                    <a:pt x="1389" y="1622"/>
                  </a:lnTo>
                  <a:lnTo>
                    <a:pt x="1397" y="1654"/>
                  </a:lnTo>
                  <a:lnTo>
                    <a:pt x="1406" y="1686"/>
                  </a:lnTo>
                  <a:lnTo>
                    <a:pt x="1415" y="1717"/>
                  </a:lnTo>
                  <a:lnTo>
                    <a:pt x="1425" y="1748"/>
                  </a:lnTo>
                  <a:lnTo>
                    <a:pt x="1436" y="1778"/>
                  </a:lnTo>
                  <a:lnTo>
                    <a:pt x="1448" y="1808"/>
                  </a:lnTo>
                  <a:lnTo>
                    <a:pt x="1461" y="1839"/>
                  </a:lnTo>
                  <a:lnTo>
                    <a:pt x="1474" y="1868"/>
                  </a:lnTo>
                  <a:lnTo>
                    <a:pt x="1488" y="1897"/>
                  </a:lnTo>
                  <a:lnTo>
                    <a:pt x="1503" y="1925"/>
                  </a:lnTo>
                  <a:lnTo>
                    <a:pt x="1517" y="1954"/>
                  </a:lnTo>
                  <a:lnTo>
                    <a:pt x="1533" y="1983"/>
                  </a:lnTo>
                  <a:lnTo>
                    <a:pt x="1550" y="2010"/>
                  </a:lnTo>
                  <a:lnTo>
                    <a:pt x="1568" y="2036"/>
                  </a:lnTo>
                  <a:lnTo>
                    <a:pt x="1586" y="2063"/>
                  </a:lnTo>
                  <a:lnTo>
                    <a:pt x="1604" y="2089"/>
                  </a:lnTo>
                  <a:lnTo>
                    <a:pt x="1623" y="2115"/>
                  </a:lnTo>
                  <a:lnTo>
                    <a:pt x="1643" y="2140"/>
                  </a:lnTo>
                  <a:lnTo>
                    <a:pt x="1664" y="2165"/>
                  </a:lnTo>
                  <a:lnTo>
                    <a:pt x="1685" y="2189"/>
                  </a:lnTo>
                  <a:lnTo>
                    <a:pt x="1706" y="2213"/>
                  </a:lnTo>
                  <a:lnTo>
                    <a:pt x="1728" y="2237"/>
                  </a:lnTo>
                  <a:lnTo>
                    <a:pt x="1751" y="2259"/>
                  </a:lnTo>
                  <a:lnTo>
                    <a:pt x="1774" y="2282"/>
                  </a:lnTo>
                  <a:lnTo>
                    <a:pt x="1797" y="2303"/>
                  </a:lnTo>
                  <a:lnTo>
                    <a:pt x="1822" y="2324"/>
                  </a:lnTo>
                  <a:lnTo>
                    <a:pt x="1847" y="2345"/>
                  </a:lnTo>
                  <a:lnTo>
                    <a:pt x="1873" y="2365"/>
                  </a:lnTo>
                  <a:lnTo>
                    <a:pt x="1899" y="2384"/>
                  </a:lnTo>
                  <a:lnTo>
                    <a:pt x="1925" y="2403"/>
                  </a:lnTo>
                  <a:lnTo>
                    <a:pt x="1952" y="2421"/>
                  </a:lnTo>
                  <a:lnTo>
                    <a:pt x="1979" y="2438"/>
                  </a:lnTo>
                  <a:lnTo>
                    <a:pt x="2007" y="2455"/>
                  </a:lnTo>
                  <a:lnTo>
                    <a:pt x="2035" y="2472"/>
                  </a:lnTo>
                  <a:lnTo>
                    <a:pt x="2063" y="2487"/>
                  </a:lnTo>
                  <a:lnTo>
                    <a:pt x="2092" y="2502"/>
                  </a:lnTo>
                  <a:lnTo>
                    <a:pt x="2121" y="2517"/>
                  </a:lnTo>
                  <a:lnTo>
                    <a:pt x="2152" y="2530"/>
                  </a:lnTo>
                  <a:lnTo>
                    <a:pt x="2181" y="2542"/>
                  </a:lnTo>
                  <a:lnTo>
                    <a:pt x="2212" y="2555"/>
                  </a:lnTo>
                  <a:lnTo>
                    <a:pt x="2243" y="2566"/>
                  </a:lnTo>
                  <a:lnTo>
                    <a:pt x="2274" y="2577"/>
                  </a:lnTo>
                  <a:lnTo>
                    <a:pt x="2306" y="2587"/>
                  </a:lnTo>
                  <a:lnTo>
                    <a:pt x="2338" y="2596"/>
                  </a:lnTo>
                  <a:lnTo>
                    <a:pt x="2370" y="2605"/>
                  </a:lnTo>
                  <a:lnTo>
                    <a:pt x="2402" y="2613"/>
                  </a:lnTo>
                  <a:lnTo>
                    <a:pt x="2436" y="2620"/>
                  </a:lnTo>
                  <a:lnTo>
                    <a:pt x="2469" y="2626"/>
                  </a:lnTo>
                  <a:lnTo>
                    <a:pt x="2503" y="2631"/>
                  </a:lnTo>
                  <a:lnTo>
                    <a:pt x="2536" y="2636"/>
                  </a:lnTo>
                  <a:lnTo>
                    <a:pt x="2570" y="2640"/>
                  </a:lnTo>
                  <a:lnTo>
                    <a:pt x="2605" y="2643"/>
                  </a:lnTo>
                  <a:lnTo>
                    <a:pt x="2639" y="2645"/>
                  </a:lnTo>
                  <a:lnTo>
                    <a:pt x="2673" y="2646"/>
                  </a:lnTo>
                  <a:lnTo>
                    <a:pt x="2708" y="2647"/>
                  </a:lnTo>
                  <a:close/>
                </a:path>
              </a:pathLst>
            </a:custGeom>
            <a:solidFill>
              <a:schemeClr val="tx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anchor="ctr">
              <a:scene3d>
                <a:camera prst="orthographicFront"/>
                <a:lightRig rig="threePt" dir="t"/>
              </a:scene3d>
              <a:sp3d>
                <a:contourClr>
                  <a:srgbClr val="FFFFFF"/>
                </a:contourClr>
              </a:sp3d>
            </a:bodyPr>
            <a:lstStyle>
              <a:defPPr>
                <a:defRPr lang="zh-CN"/>
              </a:defPPr>
              <a:lvl1pPr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1pPr>
              <a:lvl2pPr marL="4572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2pPr>
              <a:lvl3pPr marL="9144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3pPr>
              <a:lvl4pPr marL="13716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4pPr>
              <a:lvl5pPr marL="1828800" algn="l" rtl="0" eaLnBrk="0" fontAlgn="base" hangingPunct="0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tx1"/>
                  </a:solidFill>
                  <a:latin typeface="Calibri" panose="020F0502020204030204" pitchFamily="34" charset="0"/>
                  <a:ea typeface="宋体" panose="02010600030101010101" pitchFamily="2" charset="-122"/>
                  <a:cs typeface="+mn-cs"/>
                </a:defRPr>
              </a:lvl9pPr>
            </a:lstStyle>
            <a:p>
              <a:pPr algn="ctr">
                <a:defRPr/>
              </a:pPr>
              <a:endParaRPr lang="zh-CN" altLang="en-US">
                <a:solidFill>
                  <a:srgbClr val="FFFFFF"/>
                </a:solidFill>
              </a:endParaRPr>
            </a:p>
          </p:txBody>
        </p:sp>
        <p:cxnSp>
          <p:nvCxnSpPr>
            <p:cNvPr id="9" name="直接连接符 8"/>
            <p:cNvCxnSpPr/>
            <p:nvPr/>
          </p:nvCxnSpPr>
          <p:spPr>
            <a:xfrm flipV="1">
              <a:off x="0" y="1721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接连接符 9"/>
            <p:cNvCxnSpPr/>
            <p:nvPr/>
          </p:nvCxnSpPr>
          <p:spPr>
            <a:xfrm flipV="1">
              <a:off x="0" y="1718"/>
              <a:ext cx="5505" cy="19"/>
            </a:xfrm>
            <a:prstGeom prst="line">
              <a:avLst/>
            </a:prstGeom>
            <a:ln w="28575" cmpd="sng">
              <a:solidFill>
                <a:srgbClr val="14100C"/>
              </a:solidFill>
              <a:prstDash val="solid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7" name="文本框 6"/>
          <p:cNvSpPr txBox="1"/>
          <p:nvPr/>
        </p:nvSpPr>
        <p:spPr>
          <a:xfrm>
            <a:off x="7132320" y="1959610"/>
            <a:ext cx="4510405" cy="27381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/>
              <a:t>      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 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该项目中运用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Python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、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mysql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、</a:t>
            </a:r>
            <a:r>
              <a:rPr lang="en-US" altLang="zh-CN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JavaScript</a:t>
            </a:r>
            <a:r>
              <a:rPr lang="zh-CN" altLang="en-US" sz="2800">
                <a:latin typeface="华文彩云" panose="02010800040101010101" charset="-122"/>
                <a:ea typeface="华文彩云" panose="02010800040101010101" charset="-122"/>
                <a:cs typeface="华文彩云" panose="02010800040101010101" charset="-122"/>
              </a:rPr>
              <a:t>三方面的知识进行编写的，是对算法分析这门课程所学的展示，同时是对本学期所学内容的整合与运用</a:t>
            </a:r>
            <a:endParaRPr lang="zh-CN" altLang="en-US" sz="2800">
              <a:latin typeface="华文彩云" panose="02010800040101010101" charset="-122"/>
              <a:ea typeface="华文彩云" panose="02010800040101010101" charset="-122"/>
              <a:cs typeface="华文彩云" panose="02010800040101010101" charset="-122"/>
            </a:endParaRPr>
          </a:p>
        </p:txBody>
      </p:sp>
      <p:pic>
        <p:nvPicPr>
          <p:cNvPr id="8" name="图片 7" descr="corinne-kutz-21125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1603375"/>
            <a:ext cx="6460490" cy="4307205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-33655" y="2540"/>
            <a:ext cx="12259945" cy="6852285"/>
          </a:xfrm>
          <a:prstGeom prst="rect">
            <a:avLst/>
          </a:prstGeom>
        </p:spPr>
      </p:pic>
      <p:sp>
        <p:nvSpPr>
          <p:cNvPr id="14" name="流程图: 数据 13"/>
          <p:cNvSpPr/>
          <p:nvPr/>
        </p:nvSpPr>
        <p:spPr>
          <a:xfrm>
            <a:off x="5556250" y="2540"/>
            <a:ext cx="9979025" cy="6894830"/>
          </a:xfrm>
          <a:prstGeom prst="flowChartInputOutput">
            <a:avLst/>
          </a:prstGeom>
          <a:solidFill>
            <a:schemeClr val="tx1">
              <a:alpha val="3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" name="组合 3"/>
          <p:cNvGrpSpPr/>
          <p:nvPr/>
        </p:nvGrpSpPr>
        <p:grpSpPr>
          <a:xfrm>
            <a:off x="318770" y="1189990"/>
            <a:ext cx="8933815" cy="1748155"/>
            <a:chOff x="544" y="1898"/>
            <a:chExt cx="14069" cy="2753"/>
          </a:xfrm>
        </p:grpSpPr>
        <p:grpSp>
          <p:nvGrpSpPr>
            <p:cNvPr id="3" name="组合 2"/>
            <p:cNvGrpSpPr/>
            <p:nvPr/>
          </p:nvGrpSpPr>
          <p:grpSpPr>
            <a:xfrm>
              <a:off x="1210" y="2194"/>
              <a:ext cx="13403" cy="2457"/>
              <a:chOff x="1210" y="2194"/>
              <a:chExt cx="13403" cy="2457"/>
            </a:xfrm>
          </p:grpSpPr>
          <p:sp>
            <p:nvSpPr>
              <p:cNvPr id="5" name="文本框 4"/>
              <p:cNvSpPr txBox="1"/>
              <p:nvPr/>
            </p:nvSpPr>
            <p:spPr>
              <a:xfrm>
                <a:off x="1210" y="2238"/>
                <a:ext cx="13403" cy="174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CN" sz="6600">
                    <a:sym typeface="+mn-ea"/>
                  </a:rPr>
                  <a:t>       </a:t>
                </a:r>
                <a:r>
                  <a:rPr lang="zh-CN" altLang="en-US" sz="6000">
                    <a:sym typeface="+mn-ea"/>
                  </a:rPr>
                  <a:t>项目具体思路及代码</a:t>
                </a:r>
                <a:endParaRPr lang="zh-CN" altLang="en-US" sz="6000">
                  <a:sym typeface="+mn-ea"/>
                </a:endParaRPr>
              </a:p>
            </p:txBody>
          </p:sp>
          <p:sp>
            <p:nvSpPr>
              <p:cNvPr id="6" name="文本框 5"/>
              <p:cNvSpPr txBox="1"/>
              <p:nvPr/>
            </p:nvSpPr>
            <p:spPr>
              <a:xfrm>
                <a:off x="3933" y="4071"/>
                <a:ext cx="5788" cy="5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endParaRPr lang="en-US" altLang="zh-CN"/>
              </a:p>
            </p:txBody>
          </p:sp>
          <p:cxnSp>
            <p:nvCxnSpPr>
              <p:cNvPr id="7" name="直接连接符 6"/>
              <p:cNvCxnSpPr/>
              <p:nvPr/>
            </p:nvCxnSpPr>
            <p:spPr>
              <a:xfrm>
                <a:off x="3125" y="2194"/>
                <a:ext cx="19" cy="1877"/>
              </a:xfrm>
              <a:prstGeom prst="line">
                <a:avLst/>
              </a:prstGeom>
              <a:ln w="47625" cmpd="sng">
                <a:solidFill>
                  <a:srgbClr val="14100C"/>
                </a:solidFill>
                <a:prstDash val="soli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8" name="文本框 7"/>
            <p:cNvSpPr txBox="1"/>
            <p:nvPr/>
          </p:nvSpPr>
          <p:spPr>
            <a:xfrm>
              <a:off x="544" y="1898"/>
              <a:ext cx="4554" cy="247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CN" sz="9600"/>
                <a:t>02</a:t>
              </a:r>
              <a:endParaRPr lang="en-US" altLang="zh-CN" sz="9600"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cxnSp>
        <p:nvCxnSpPr>
          <p:cNvPr id="4" name="直接连接符 3"/>
          <p:cNvCxnSpPr/>
          <p:nvPr/>
        </p:nvCxnSpPr>
        <p:spPr>
          <a:xfrm>
            <a:off x="909636" y="3744161"/>
            <a:ext cx="10372725" cy="31115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直接连接符 9"/>
          <p:cNvCxnSpPr/>
          <p:nvPr/>
        </p:nvCxnSpPr>
        <p:spPr>
          <a:xfrm>
            <a:off x="6128988" y="979169"/>
            <a:ext cx="31115" cy="5598795"/>
          </a:xfrm>
          <a:prstGeom prst="line">
            <a:avLst/>
          </a:prstGeom>
        </p:spPr>
        <p:style>
          <a:lnRef idx="3">
            <a:schemeClr val="accent3"/>
          </a:lnRef>
          <a:fillRef idx="0">
            <a:schemeClr val="accent3"/>
          </a:fillRef>
          <a:effectRef idx="2">
            <a:schemeClr val="accent3"/>
          </a:effectRef>
          <a:fontRef idx="minor">
            <a:schemeClr val="tx1"/>
          </a:fontRef>
        </p:style>
      </p:cxnSp>
      <p:sp>
        <p:nvSpPr>
          <p:cNvPr id="5" name="文本框 4"/>
          <p:cNvSpPr txBox="1"/>
          <p:nvPr/>
        </p:nvSpPr>
        <p:spPr>
          <a:xfrm>
            <a:off x="1271905" y="979170"/>
            <a:ext cx="3366770" cy="92202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5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框架采用</a:t>
            </a:r>
            <a:r>
              <a:rPr lang="en-US" altLang="zh-CN" sz="5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: </a:t>
            </a:r>
            <a:endParaRPr lang="en-US" altLang="zh-CN" sz="5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6511925" y="857250"/>
            <a:ext cx="2184400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54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Django</a:t>
            </a:r>
            <a:endParaRPr lang="en-US" altLang="zh-CN" sz="54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文本框 11"/>
          <p:cNvSpPr txBox="1"/>
          <p:nvPr/>
        </p:nvSpPr>
        <p:spPr>
          <a:xfrm>
            <a:off x="1419225" y="4658360"/>
            <a:ext cx="2404745" cy="92202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5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</a:rPr>
              <a:t>目的</a:t>
            </a:r>
            <a:r>
              <a:rPr lang="en-US" altLang="zh-CN" sz="5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</a:rPr>
              <a:t> </a:t>
            </a:r>
            <a:r>
              <a:rPr lang="zh-CN" altLang="en-US" sz="5400" b="1"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highlight>
                  <a:srgbClr val="C0C0C0"/>
                </a:highlight>
              </a:rPr>
              <a:t>：</a:t>
            </a:r>
            <a:endParaRPr lang="zh-CN" altLang="en-US" sz="5400" b="1"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highlight>
                <a:srgbClr val="C0C0C0"/>
              </a:highlight>
            </a:endParaRPr>
          </a:p>
        </p:txBody>
      </p:sp>
      <p:sp>
        <p:nvSpPr>
          <p:cNvPr id="13" name="文本框 12"/>
          <p:cNvSpPr txBox="1"/>
          <p:nvPr/>
        </p:nvSpPr>
        <p:spPr>
          <a:xfrm>
            <a:off x="7503160" y="4132580"/>
            <a:ext cx="6565900" cy="22453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 sz="2800" b="1">
                <a:highlight>
                  <a:srgbClr val="C0C0C0"/>
                </a:highlight>
              </a:rPr>
              <a:t>|         </a:t>
            </a:r>
            <a:r>
              <a:rPr lang="zh-CN" altLang="en-US" sz="2800" b="1">
                <a:highlight>
                  <a:srgbClr val="C0C0C0"/>
                </a:highlight>
              </a:rPr>
              <a:t>前端和后端数据</a:t>
            </a:r>
            <a:r>
              <a:rPr lang="en-US" altLang="zh-CN" sz="2800" b="1">
                <a:highlight>
                  <a:srgbClr val="C0C0C0"/>
                </a:highlight>
              </a:rPr>
              <a:t>  |  </a:t>
            </a:r>
            <a:endParaRPr lang="zh-CN" altLang="en-US" sz="2800" b="1">
              <a:highlight>
                <a:srgbClr val="C0C0C0"/>
              </a:highlight>
            </a:endParaRPr>
          </a:p>
          <a:p>
            <a:r>
              <a:rPr lang="en-US" altLang="zh-CN" sz="2800" b="1">
                <a:highlight>
                  <a:srgbClr val="C0C0C0"/>
                </a:highlight>
              </a:rPr>
              <a:t>| </a:t>
            </a:r>
            <a:r>
              <a:rPr lang="zh-CN" altLang="en-US" sz="2800" b="1">
                <a:highlight>
                  <a:srgbClr val="C0C0C0"/>
                </a:highlight>
              </a:rPr>
              <a:t>管理，用网页展示操</a:t>
            </a:r>
            <a:r>
              <a:rPr lang="en-US" altLang="zh-CN" sz="2800" b="1">
                <a:highlight>
                  <a:srgbClr val="C0C0C0"/>
                </a:highlight>
              </a:rPr>
              <a:t> |</a:t>
            </a:r>
            <a:endParaRPr lang="zh-CN" altLang="en-US" sz="2800" b="1">
              <a:highlight>
                <a:srgbClr val="C0C0C0"/>
              </a:highlight>
            </a:endParaRPr>
          </a:p>
          <a:p>
            <a:r>
              <a:rPr lang="en-US" altLang="zh-CN" sz="2800" b="1">
                <a:highlight>
                  <a:srgbClr val="C0C0C0"/>
                </a:highlight>
              </a:rPr>
              <a:t>| </a:t>
            </a:r>
            <a:r>
              <a:rPr lang="zh-CN" altLang="en-US" sz="2800" b="1">
                <a:highlight>
                  <a:srgbClr val="C0C0C0"/>
                </a:highlight>
              </a:rPr>
              <a:t>作界面和流程，同时</a:t>
            </a:r>
            <a:r>
              <a:rPr lang="en-US" altLang="zh-CN" sz="2800" b="1">
                <a:highlight>
                  <a:srgbClr val="C0C0C0"/>
                </a:highlight>
              </a:rPr>
              <a:t> |</a:t>
            </a:r>
            <a:endParaRPr lang="zh-CN" altLang="en-US" sz="2800" b="1">
              <a:highlight>
                <a:srgbClr val="C0C0C0"/>
              </a:highlight>
            </a:endParaRPr>
          </a:p>
          <a:p>
            <a:r>
              <a:rPr lang="en-US" altLang="zh-CN" sz="2800" b="1">
                <a:highlight>
                  <a:srgbClr val="C0C0C0"/>
                </a:highlight>
              </a:rPr>
              <a:t>| </a:t>
            </a:r>
            <a:r>
              <a:rPr lang="zh-CN" altLang="en-US" sz="2800" b="1">
                <a:highlight>
                  <a:srgbClr val="C0C0C0"/>
                </a:highlight>
              </a:rPr>
              <a:t>在前端实现数据的展</a:t>
            </a:r>
            <a:r>
              <a:rPr lang="en-US" altLang="zh-CN" sz="2800" b="1">
                <a:highlight>
                  <a:srgbClr val="C0C0C0"/>
                </a:highlight>
              </a:rPr>
              <a:t> |</a:t>
            </a:r>
            <a:endParaRPr lang="zh-CN" altLang="en-US" sz="2800" b="1">
              <a:highlight>
                <a:srgbClr val="C0C0C0"/>
              </a:highlight>
            </a:endParaRPr>
          </a:p>
          <a:p>
            <a:r>
              <a:rPr lang="en-US" altLang="zh-CN" sz="2800" b="1">
                <a:highlight>
                  <a:srgbClr val="C0C0C0"/>
                </a:highlight>
              </a:rPr>
              <a:t>| </a:t>
            </a:r>
            <a:r>
              <a:rPr lang="zh-CN" altLang="en-US" sz="2800" b="1">
                <a:highlight>
                  <a:srgbClr val="C0C0C0"/>
                </a:highlight>
              </a:rPr>
              <a:t>示。</a:t>
            </a:r>
            <a:r>
              <a:rPr lang="en-US" altLang="zh-CN" sz="2800" b="1">
                <a:highlight>
                  <a:srgbClr val="C0C0C0"/>
                </a:highlight>
              </a:rPr>
              <a:t>                                |</a:t>
            </a:r>
            <a:r>
              <a:rPr lang="en-US" altLang="zh-CN" sz="2800" b="1"/>
              <a:t> |                              </a:t>
            </a:r>
            <a:endParaRPr lang="en-US" altLang="zh-CN" sz="2800" b="1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/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cxnSp>
        <p:nvCxnSpPr>
          <p:cNvPr id="4" name="直接连接符 3"/>
          <p:cNvCxnSpPr/>
          <p:nvPr/>
        </p:nvCxnSpPr>
        <p:spPr>
          <a:xfrm>
            <a:off x="909636" y="3744161"/>
            <a:ext cx="10372725" cy="31115"/>
          </a:xfrm>
          <a:prstGeom prst="line">
            <a:avLst/>
          </a:prstGeom>
          <a:ln>
            <a:solidFill>
              <a:schemeClr val="tx2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框 2"/>
          <p:cNvSpPr txBox="1"/>
          <p:nvPr/>
        </p:nvSpPr>
        <p:spPr>
          <a:xfrm>
            <a:off x="378460" y="484505"/>
            <a:ext cx="6137275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285750" indent="-285750" algn="l">
              <a:buFont typeface="Wingdings" panose="05000000000000000000" charset="0"/>
              <a:buChar char="l"/>
            </a:pP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采用数据库进行存储数据</a:t>
            </a:r>
            <a:r>
              <a:rPr lang="en-US" altLang="zh-CN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 </a:t>
            </a:r>
            <a:r>
              <a:rPr lang="zh-CN" altLang="en-US" sz="36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：</a:t>
            </a:r>
            <a:endParaRPr lang="zh-CN" altLang="en-US" sz="36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737870" y="2152650"/>
            <a:ext cx="8720455" cy="255333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3200" b="1"/>
              <a:t> 表一Account </a:t>
            </a:r>
            <a:r>
              <a:rPr lang="en-US" altLang="zh-CN" sz="3200" b="1"/>
              <a:t>+account</a:t>
            </a:r>
            <a:r>
              <a:rPr lang="zh-CN" altLang="en-US" sz="3200" b="1"/>
              <a:t>存储登录的账户信息</a:t>
            </a:r>
            <a:endParaRPr lang="zh-CN" altLang="en-US" sz="3200" b="1"/>
          </a:p>
          <a:p>
            <a:pPr lvl="1" indent="0" algn="l">
              <a:buFont typeface="Wingdings" panose="05000000000000000000" charset="0"/>
              <a:buNone/>
            </a:pPr>
            <a:r>
              <a:rPr lang="zh-CN" altLang="en-US" sz="3200" b="1"/>
              <a:t>   俩个列存储账号和密码</a:t>
            </a:r>
            <a:endParaRPr lang="zh-CN" altLang="en-US" sz="3200" b="1"/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zh-CN" altLang="en-US" sz="3200" b="1"/>
              <a:t> 表二 Student_Information存储学生数据</a:t>
            </a:r>
            <a:endParaRPr lang="zh-CN" altLang="en-US" sz="3200" b="1"/>
          </a:p>
          <a:p>
            <a:pPr lvl="1" indent="0" algn="l">
              <a:buFont typeface="Wingdings" panose="05000000000000000000" charset="0"/>
              <a:buNone/>
            </a:pPr>
            <a:r>
              <a:rPr lang="en-US" altLang="zh-CN" sz="3200" b="1"/>
              <a:t>   </a:t>
            </a:r>
            <a:r>
              <a:rPr lang="zh-CN" altLang="en-US" sz="3200" b="1"/>
              <a:t>基础学生信息，id，name，手机号，身高，</a:t>
            </a:r>
            <a:endParaRPr lang="zh-CN" altLang="en-US" sz="3200" b="1"/>
          </a:p>
          <a:p>
            <a:pPr lvl="1" indent="0" algn="l">
              <a:buFont typeface="Wingdings" panose="05000000000000000000" charset="0"/>
              <a:buNone/>
            </a:pPr>
            <a:r>
              <a:rPr lang="en-US" altLang="zh-CN" sz="3200" b="1"/>
              <a:t>   </a:t>
            </a:r>
            <a:r>
              <a:rPr lang="zh-CN" altLang="en-US" sz="3200" b="1"/>
              <a:t>家庭地址，平均绩点</a:t>
            </a:r>
            <a:endParaRPr lang="zh-CN" altLang="en-US" sz="3200" b="1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ln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登录界面</a:t>
            </a:r>
            <a:endParaRPr lang="zh-CN" altLang="en-US" sz="4000" b="1">
              <a:ln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326009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marL="342900" indent="-342900">
              <a:buAutoNum type="arabicPeriod"/>
            </a:pPr>
            <a:r>
              <a:rPr lang="zh-CN" altLang="en-US"/>
              <a:t>前端参数捕获，采用</a:t>
            </a:r>
            <a:r>
              <a:rPr lang="en-US" altLang="zh-CN"/>
              <a:t>form</a:t>
            </a:r>
            <a:r>
              <a:rPr lang="zh-CN" altLang="en-US"/>
              <a:t>。</a:t>
            </a:r>
            <a:endParaRPr lang="zh-CN" altLang="en-US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486535" y="2467610"/>
            <a:ext cx="8444865" cy="407670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account  = request.POST.get("account")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password = request.POST.get("password")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&lt;form id="StuInfo" action="/login/" method="post"&gt;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{% csrf_token %}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&lt;label&gt;账号:&lt;/label&gt;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&lt;input type="text" name="account" required autofocus&gt;&lt;br&gt;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&lt;label&gt;密码:&lt;/label&gt;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{#    required autofocus 表示空白不允许提交#}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&lt;input type="text" name="password" required autofocus&gt;&lt;br&gt;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&lt;span style="color: red ;font-size: 25px;"&gt;{{ error_msg }}&lt;/span&gt;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&lt;/form&gt;</a:t>
            </a:r>
            <a:endParaRPr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 descr="riku-lu-4171-unsplash"/>
          <p:cNvPicPr>
            <a:picLocks noChangeAspect="1"/>
          </p:cNvPicPr>
          <p:nvPr>
            <p:custDataLst>
              <p:tags r:id="rId2"/>
            </p:custDataLst>
          </p:nvPr>
        </p:nvPicPr>
        <p:blipFill>
          <a:blip r:embed="rId1"/>
          <a:srcRect l="23831" t="22241" r="38955" b="11343"/>
          <a:stretch>
            <a:fillRect/>
          </a:stretch>
        </p:blipFill>
        <p:spPr>
          <a:xfrm>
            <a:off x="4264977" y="2041773"/>
            <a:ext cx="3662045" cy="3652520"/>
          </a:xfrm>
          <a:prstGeom prst="ellipse">
            <a:avLst/>
          </a:prstGeom>
          <a:solidFill>
            <a:schemeClr val="tx1">
              <a:alpha val="0"/>
            </a:schemeClr>
          </a:solidFill>
        </p:spPr>
      </p:pic>
      <p:sp>
        <p:nvSpPr>
          <p:cNvPr id="5" name="文本框 4" descr="7b0a202020202262756c6c6574223a20227b5c2263617465676f727949645c223a31303032352c5c2274656d706c61746549645c223a32303233313436357d220a7d0a"/>
          <p:cNvSpPr txBox="1"/>
          <p:nvPr/>
        </p:nvSpPr>
        <p:spPr>
          <a:xfrm>
            <a:off x="405130" y="398145"/>
            <a:ext cx="2566670" cy="706755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3"/>
              </a:buBlip>
            </a:pPr>
            <a:r>
              <a:rPr lang="zh-CN" altLang="en-US" sz="4000" b="1"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华文彩云" panose="02010800040101010101" charset="-122"/>
                <a:ea typeface="华文彩云" panose="02010800040101010101" charset="-122"/>
              </a:rPr>
              <a:t>登录界面</a:t>
            </a:r>
            <a:endParaRPr lang="zh-CN" altLang="en-US" sz="4000" b="1"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华文彩云" panose="02010800040101010101" charset="-122"/>
              <a:ea typeface="华文彩云" panose="02010800040101010101" charset="-122"/>
            </a:endParaRPr>
          </a:p>
        </p:txBody>
      </p:sp>
      <p:sp>
        <p:nvSpPr>
          <p:cNvPr id="13" name="文本框 12" descr="7b0a202020202262756c6c6574223a20227b5c2263617465676f727949645c223a31303032352c5c2274656d706c61746549645c223a32303233313133387d220a7d0a"/>
          <p:cNvSpPr txBox="1"/>
          <p:nvPr/>
        </p:nvSpPr>
        <p:spPr>
          <a:xfrm>
            <a:off x="809625" y="1220470"/>
            <a:ext cx="2564765" cy="52197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>
              <a:buBlip>
                <a:blip r:embed="rId4"/>
              </a:buBlip>
            </a:pPr>
            <a:r>
              <a:rPr lang="zh-CN" altLang="en-US" sz="2800" b="1">
                <a:latin typeface="华文新魏" panose="02010800040101010101" charset="-122"/>
                <a:ea typeface="华文新魏" panose="02010800040101010101" charset="-122"/>
              </a:rPr>
              <a:t>涉及主要方面</a:t>
            </a:r>
            <a:endParaRPr lang="zh-CN" altLang="en-US" sz="2800" b="1">
              <a:latin typeface="华文新魏" panose="02010800040101010101" charset="-122"/>
              <a:ea typeface="华文新魏" panose="02010800040101010101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1425575" y="1920875"/>
            <a:ext cx="9057005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pPr indent="0" algn="l">
              <a:buNone/>
            </a:pPr>
            <a:r>
              <a:rPr lang="en-US" altLang="zh-CN" sz="2000" b="1"/>
              <a:t>2. 判断页面状态是否为初始，或者参数传递</a:t>
            </a:r>
            <a:r>
              <a:rPr lang="zh-CN" altLang="en-US" sz="2000" b="1"/>
              <a:t>，通过页面状态为</a:t>
            </a:r>
            <a:r>
              <a:rPr lang="en-US" altLang="zh-CN" sz="2000" b="1"/>
              <a:t>GET</a:t>
            </a:r>
            <a:r>
              <a:rPr lang="zh-CN" altLang="en-US" sz="2000" b="1"/>
              <a:t>还是</a:t>
            </a:r>
            <a:r>
              <a:rPr lang="en-US" altLang="zh-CN" sz="2000" b="1"/>
              <a:t>POST</a:t>
            </a:r>
            <a:r>
              <a:rPr lang="zh-CN" altLang="en-US" sz="2000" b="1"/>
              <a:t>判断</a:t>
            </a:r>
            <a:endParaRPr lang="zh-CN" altLang="en-US" sz="2000" b="1"/>
          </a:p>
        </p:txBody>
      </p:sp>
      <p:sp>
        <p:nvSpPr>
          <p:cNvPr id="21" name="文本框 20"/>
          <p:cNvSpPr txBox="1"/>
          <p:nvPr/>
        </p:nvSpPr>
        <p:spPr>
          <a:xfrm>
            <a:off x="328295" y="2459355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代码实现：</a:t>
            </a:r>
            <a:endParaRPr lang="zh-CN" altLang="en-US"/>
          </a:p>
        </p:txBody>
      </p:sp>
      <p:sp>
        <p:nvSpPr>
          <p:cNvPr id="3" name="文本框 2"/>
          <p:cNvSpPr txBox="1"/>
          <p:nvPr/>
        </p:nvSpPr>
        <p:spPr>
          <a:xfrm>
            <a:off x="1735455" y="2651760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1486535" y="2827655"/>
            <a:ext cx="8799830" cy="374459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</p:spPr>
        <p:txBody>
          <a:bodyPr wrap="square" rtlCol="0">
            <a:spAutoFit/>
          </a:bodyPr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def Login(request):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if request.method == 'GET':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return render(request,"login.html")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global account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account  = request.POST.get("account")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password = request.POST.get("password")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# 判断账号密码是否正确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status=Mysql_operate.account_password_Comparison(account,password)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if status: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    return render(request,"home.html")</a:t>
            </a:r>
            <a:endParaRPr lang="zh-CN" altLang="en-US"/>
          </a:p>
          <a:p>
            <a:pPr>
              <a:lnSpc>
                <a:spcPct val="120000"/>
              </a:lnSpc>
              <a:spcBef>
                <a:spcPts val="0"/>
              </a:spcBef>
              <a:spcAft>
                <a:spcPts val="0"/>
              </a:spcAft>
            </a:pPr>
            <a:r>
              <a:rPr lang="zh-CN" altLang="en-US"/>
              <a:t>    return render(request,"login.html",{"error_msg":"账号或密码错误"})</a:t>
            </a:r>
            <a:endParaRPr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0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1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2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3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14.xml><?xml version="1.0" encoding="utf-8"?>
<p:tagLst xmlns:p="http://schemas.openxmlformats.org/presentationml/2006/main">
  <p:tag name="KSO_WPP_MARK_KEY" val="59e6efeb-d6ff-4eb0-8d31-7482950738f9"/>
  <p:tag name="COMMONDATA" val="eyJjb3VudCI6OSwiaGRpZCI6IjVmZWE3NDhlM2QwOGNmZjZhNGFiOTkzMTJhODdlYmFlIiwidXNlckNvdW50Ijo5fQ=="/>
</p:tagLst>
</file>

<file path=ppt/tags/tag2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3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4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5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6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7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8.xml><?xml version="1.0" encoding="utf-8"?>
<p:tagLst xmlns:p="http://schemas.openxmlformats.org/presentationml/2006/main">
  <p:tag name="KSO_WM_UNIT_PLACING_PICTURE_USER_VIEWPORT" val="{&quot;height&quot;:5752,&quot;width&quot;:5767}"/>
</p:tagLst>
</file>

<file path=ppt/tags/tag9.xml><?xml version="1.0" encoding="utf-8"?>
<p:tagLst xmlns:p="http://schemas.openxmlformats.org/presentationml/2006/main">
  <p:tag name="KSO_WM_UNIT_PLACING_PICTURE_USER_VIEWPORT" val="{&quot;height&quot;:5752,&quot;width&quot;:5767}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square" rtlCol="0">
        <a:spAutoFit/>
      </a:bodyPr>
      <a:lstStyle>
        <a:defPPr>
          <a:defRPr lang="zh-CN" altLang="en-US"/>
        </a:defPPr>
      </a:lstStyle>
    </a:txDef>
  </a:objectDefaul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7057</Words>
  <Application>WPS 演示</Application>
  <PresentationFormat>宽屏</PresentationFormat>
  <Paragraphs>379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7" baseType="lpstr">
      <vt:lpstr>Arial</vt:lpstr>
      <vt:lpstr>宋体</vt:lpstr>
      <vt:lpstr>Wingdings</vt:lpstr>
      <vt:lpstr>Calibri</vt:lpstr>
      <vt:lpstr>华文彩云</vt:lpstr>
      <vt:lpstr>Wingdings</vt:lpstr>
      <vt:lpstr>华文新魏</vt:lpstr>
      <vt:lpstr>微软雅黑</vt:lpstr>
      <vt:lpstr>Arial Unicode MS</vt:lpstr>
      <vt:lpstr>Calibri Light</vt:lpstr>
      <vt:lpstr>思源黑体 CN Heavy</vt:lpstr>
      <vt:lpstr>黑体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吕雨露</dc:creator>
  <cp:lastModifiedBy>没故事的行路人</cp:lastModifiedBy>
  <cp:revision>15</cp:revision>
  <dcterms:created xsi:type="dcterms:W3CDTF">2018-11-12T11:27:00Z</dcterms:created>
  <dcterms:modified xsi:type="dcterms:W3CDTF">2022-12-08T14:23:21Z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2052-11.1.0.12132</vt:lpwstr>
  </property>
  <property fmtid="{D5CDD505-2E9C-101B-9397-08002B2CF9AE}" pid="3" name="KSOTemplateUUID">
    <vt:lpwstr>v1.0_mb_9uUu+u0AE9Q52t5wliCJoQ==</vt:lpwstr>
  </property>
  <property fmtid="{D5CDD505-2E9C-101B-9397-08002B2CF9AE}" pid="4" name="ICV">
    <vt:lpwstr>A033DD7FCC31406FB74B7E8396A4EF6D</vt:lpwstr>
  </property>
</Properties>
</file>

<file path=docProps/thumbnail.jpeg>
</file>